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92" r:id="rId3"/>
    <p:sldId id="294" r:id="rId4"/>
    <p:sldId id="295" r:id="rId5"/>
    <p:sldId id="307" r:id="rId6"/>
    <p:sldId id="306" r:id="rId7"/>
    <p:sldId id="313" r:id="rId8"/>
    <p:sldId id="282" r:id="rId9"/>
    <p:sldId id="286" r:id="rId10"/>
    <p:sldId id="289" r:id="rId11"/>
    <p:sldId id="309" r:id="rId12"/>
    <p:sldId id="312" r:id="rId13"/>
    <p:sldId id="298" r:id="rId14"/>
    <p:sldId id="314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0DA0C4-CB9F-624D-B9A5-F96F300F4CB9}">
          <p14:sldIdLst>
            <p14:sldId id="292"/>
            <p14:sldId id="294"/>
            <p14:sldId id="295"/>
            <p14:sldId id="307"/>
            <p14:sldId id="306"/>
            <p14:sldId id="313"/>
            <p14:sldId id="282"/>
            <p14:sldId id="286"/>
            <p14:sldId id="289"/>
            <p14:sldId id="309"/>
            <p14:sldId id="312"/>
            <p14:sldId id="298"/>
            <p14:sldId id="314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FFE4"/>
    <a:srgbClr val="27A7A5"/>
    <a:srgbClr val="17C2A2"/>
    <a:srgbClr val="2FEDCC"/>
    <a:srgbClr val="85C9BE"/>
    <a:srgbClr val="43C9B1"/>
    <a:srgbClr val="00D5C3"/>
    <a:srgbClr val="2FF1D0"/>
    <a:srgbClr val="36FFDD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8" autoAdjust="0"/>
    <p:restoredTop sz="92085" autoAdjust="0"/>
  </p:normalViewPr>
  <p:slideViewPr>
    <p:cSldViewPr snapToGrid="0">
      <p:cViewPr varScale="1">
        <p:scale>
          <a:sx n="85" d="100"/>
          <a:sy n="85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7943D-EA91-4F85-ADDF-A07214CBDF81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EE269-6A4C-4338-88C0-AC6E3EA26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5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E269-6A4C-4338-88C0-AC6E3EA266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37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E269-6A4C-4338-88C0-AC6E3EA266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6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animation. The head rotates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E269-6A4C-4338-88C0-AC6E3EA266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2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18F3-E05D-7646-BBA9-F1010B0F15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8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E269-6A4C-4338-88C0-AC6E3EA266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99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18F3-E05D-7646-BBA9-F1010B0F15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18F3-E05D-7646-BBA9-F1010B0F15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0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E269-6A4C-4338-88C0-AC6E3EA266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46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E269-6A4C-4338-88C0-AC6E3EA266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9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99BA-9844-4B6E-B1E2-8D9E3EF1C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6B876-BF14-4462-955A-42CE223E6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5426-858D-470F-82BE-B86075E4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58E99-9BE5-497E-B20E-B5A62B99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71705-9171-47FD-8BDF-DD02F99A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0BBE-3E99-4969-BC29-943A58C1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999CF-87F7-46A6-9E68-413CC848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6E7C-87F4-4095-889E-F769DB52C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BEA5F-38D9-42FA-A3EC-E36B446C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98981-293E-4BA7-AD85-8855040D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4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64394-B107-4124-9BE1-307485F85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2BE0F-DED8-4C42-9226-9376EFAAA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801AD-1609-43DE-AAE6-B8D31F79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5477-DAF1-4DB8-A987-6D7C7ACF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158EB-D040-4E1C-99E3-ACF41BEC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8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0986-0440-4826-86EB-419F14614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A1681-CE74-4866-8C00-C9C106F2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16890-C457-48CB-81F1-E13E213D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EDCE0-B419-43EB-A254-D839103D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BCAF7-6B6D-405D-91E8-1B900C9C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24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4DFB-B142-44B4-BC68-26AF0E486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8F6E-154A-46FF-94B7-CFA491C79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AA2FB-DC71-49C8-AF64-ADD1700B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4087-CB47-49D4-B34E-A5B52E49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8D0E2-E670-4890-B713-27BFE282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84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FC17-380D-46C1-AA63-D226E739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E3555-F23E-4E45-809C-D0930AD98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82D2-07D3-4751-9EDD-0FC62B70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E9E50-9A42-462F-AED2-906C3838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DFCFD-1C32-4A64-A2F3-EE0D1CAF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52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C060-DAE7-41A0-A26D-978F3A16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02A6D-82EA-49BE-86E7-938A0E07B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E5F08-7F73-47B2-B264-A58C59B1C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D17A2-607A-4661-BE18-1716A958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1B9E6-5C59-4DF0-9AF1-8779650B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3D061-5743-4762-9E00-5AD9ED02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06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F05D-DF92-44F9-9526-3A0A7E7B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5A137-DC70-4EDD-8A68-FF90BF1AC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E55EB-8325-4BC6-A476-B86348E34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258F8-7CD3-43CE-BF10-3A5878C51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94A6A-39E5-402B-9CD4-CDC946968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80720-6BC8-47EB-B13D-450AAF0B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BA0993-6C16-4408-B948-9E24994D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129D9C-0565-4C8C-A687-71420202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30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AEBE-6546-46CC-AF18-500EDA98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A0CA3-A757-479B-BFDC-DC4930BB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D3B36-F413-4E5B-A811-BF663713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2EF0D-DD9E-446F-BD5C-0B2A04C5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03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4DF33-D829-4BAA-8DD8-42067189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86E52B-F76E-412A-A5CE-127883ED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6478-2D3F-466C-849A-CC7B86F5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65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BCFC-7547-46A8-A718-35CA8896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AA0EC-73FD-463A-822A-1793F56B1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8F358-32B1-4C65-8F87-43F687475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0622D-5AE5-4D8E-8EFF-73FFA1D7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A0DD1-F31F-4B00-8DD6-A35428EE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86506-4FA7-45EA-B653-82BC1CDD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F2AC-6210-4C47-BA7D-671920EC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3BE95-804E-45A4-B3C2-43FEC6693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5EB75-6AC2-4B1A-9138-5DC1CD52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89A2E-B1C2-4B56-B73F-E36328A6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FA4F0-8D62-44C5-BD7E-DBA43D92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6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3E67-23E8-49A6-B29F-060E37B2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7E2374-7FC1-42D7-B133-885C3647F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DE4A2-36EE-496A-BC95-B83062817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C4093-004A-4BDC-B5AA-0D5A66CB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F62D6-3AD8-4823-9B74-3338AEFE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7926A-C7D8-4799-8E1E-73B8B331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2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ABC9-AD95-4491-B5F1-4BD34944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AD894-E6BD-4F57-89D3-AF9880678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63AF-8F7D-4AF6-86AC-0177B5FB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98367-BCDD-4AC0-B1B5-04956B79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4B2DE-9472-475D-9F98-67824491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29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D2C4E-28E4-4964-BCA5-A2546035C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BD0F5-1C52-4AA0-A563-FA86C5927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992F4-FD7E-4904-B1BE-8C776953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2A65C-1218-4BD1-A5D0-EEB17974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15603-433F-4F0E-80AE-890EB8F7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FE0A-2BA9-45B0-935C-65A2A030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42481-D86D-40DA-8318-784E977F2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294D0-A325-47BF-826D-B2E3BC8E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6514C-8A8F-49FC-99EA-793B8C85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B3260-048D-4356-820A-C922D146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949C2-82DC-4674-A1AB-1D23A9E8380E}"/>
              </a:ext>
            </a:extLst>
          </p:cNvPr>
          <p:cNvGrpSpPr/>
          <p:nvPr userDrawn="1"/>
        </p:nvGrpSpPr>
        <p:grpSpPr>
          <a:xfrm>
            <a:off x="-1432372" y="693155"/>
            <a:ext cx="1298222" cy="3468178"/>
            <a:chOff x="7607455" y="2074604"/>
            <a:chExt cx="1298222" cy="346817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0DB465-91E0-4C68-8464-C98DACE2A817}"/>
                </a:ext>
              </a:extLst>
            </p:cNvPr>
            <p:cNvSpPr/>
            <p:nvPr/>
          </p:nvSpPr>
          <p:spPr>
            <a:xfrm>
              <a:off x="7607455" y="3158893"/>
              <a:ext cx="1298222" cy="1299600"/>
            </a:xfrm>
            <a:prstGeom prst="ellipse">
              <a:avLst/>
            </a:prstGeom>
            <a:solidFill>
              <a:srgbClr val="14C0A1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9A97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FC766CF-6AB7-4BD7-8EFE-5E137FD3D063}"/>
                </a:ext>
              </a:extLst>
            </p:cNvPr>
            <p:cNvSpPr/>
            <p:nvPr userDrawn="1"/>
          </p:nvSpPr>
          <p:spPr>
            <a:xfrm>
              <a:off x="7607455" y="4243182"/>
              <a:ext cx="1298222" cy="1299600"/>
            </a:xfrm>
            <a:prstGeom prst="ellipse">
              <a:avLst/>
            </a:prstGeom>
            <a:solidFill>
              <a:srgbClr val="009A97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67E56-58EF-4CA2-A74B-AD1BF92F1AE0}"/>
                </a:ext>
              </a:extLst>
            </p:cNvPr>
            <p:cNvSpPr/>
            <p:nvPr userDrawn="1"/>
          </p:nvSpPr>
          <p:spPr>
            <a:xfrm>
              <a:off x="7607455" y="2074604"/>
              <a:ext cx="1298222" cy="1299600"/>
            </a:xfrm>
            <a:prstGeom prst="ellipse">
              <a:avLst/>
            </a:prstGeom>
            <a:solidFill>
              <a:srgbClr val="1EE2D3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D135-EA17-4075-8E64-14301DA3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91A9-89AC-4C52-B2BB-6A1CE2860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23112-0EF8-4584-992F-A2CE52F6F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AF1BD-FEF4-4C69-85ED-5595EC3F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02A40-D51A-47F0-821B-F26BE63D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9291-1950-4F2D-B904-D3275805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7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D23B-0FD4-4012-8981-AD190AA0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4E63E-5680-44BB-AD7A-7E004CF68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017D4-E133-42CE-8F47-9E6120995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8B175-73FD-4A36-BACB-47C452F01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501DB-FF0E-45B7-AE66-812E2C43A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789EF-582A-4C08-9D6A-2C8CAB37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796F4-CB16-4739-8762-3E426C03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B40A64-A8E0-42F0-85BA-6244D4BD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2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F42B-F3A6-4263-A5E0-AB84E15C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82F68-A625-4AB4-ACD1-1E0E16B8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4CE04-B34B-40F8-B05B-D489044A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65455-3051-401C-88A8-36BBCB5E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4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AB0C1-996C-4F9A-B65D-34D06A9D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7399A-972C-490A-A2BF-BEFEDC4B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E6602-E5B8-4AAB-92B1-BCD8DBD7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BB51EA-9FE2-497E-8B71-4A19757F206A}"/>
              </a:ext>
            </a:extLst>
          </p:cNvPr>
          <p:cNvGrpSpPr/>
          <p:nvPr userDrawn="1"/>
        </p:nvGrpSpPr>
        <p:grpSpPr>
          <a:xfrm>
            <a:off x="-1432372" y="693155"/>
            <a:ext cx="1298222" cy="3468178"/>
            <a:chOff x="7607455" y="2074604"/>
            <a:chExt cx="1298222" cy="346817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F264F5-D030-45F8-92ED-D0DB2AD3D324}"/>
                </a:ext>
              </a:extLst>
            </p:cNvPr>
            <p:cNvSpPr/>
            <p:nvPr/>
          </p:nvSpPr>
          <p:spPr>
            <a:xfrm>
              <a:off x="7607455" y="3158893"/>
              <a:ext cx="1298222" cy="1299600"/>
            </a:xfrm>
            <a:prstGeom prst="ellipse">
              <a:avLst/>
            </a:prstGeom>
            <a:solidFill>
              <a:srgbClr val="14C0A1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9A97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048DD1-F041-446E-A847-71EF65575262}"/>
                </a:ext>
              </a:extLst>
            </p:cNvPr>
            <p:cNvSpPr/>
            <p:nvPr userDrawn="1"/>
          </p:nvSpPr>
          <p:spPr>
            <a:xfrm>
              <a:off x="7607455" y="4243182"/>
              <a:ext cx="1298222" cy="1299600"/>
            </a:xfrm>
            <a:prstGeom prst="ellipse">
              <a:avLst/>
            </a:prstGeom>
            <a:solidFill>
              <a:srgbClr val="009A97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A70928-D4BF-4A89-A0C2-3232FC1B796F}"/>
                </a:ext>
              </a:extLst>
            </p:cNvPr>
            <p:cNvSpPr/>
            <p:nvPr userDrawn="1"/>
          </p:nvSpPr>
          <p:spPr>
            <a:xfrm>
              <a:off x="7607455" y="2074604"/>
              <a:ext cx="1298222" cy="1299600"/>
            </a:xfrm>
            <a:prstGeom prst="ellipse">
              <a:avLst/>
            </a:prstGeom>
            <a:solidFill>
              <a:srgbClr val="1EE2D3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82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C20E-81AE-485A-9636-B0240EE4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74192-9F74-40E8-B881-C8E3C4CD5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37A3A-7ED5-4DC3-913B-823428B28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61EB4-F5CD-4B8D-ACE2-4CC5CE3B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D56D9-8618-4AA6-9AAF-5ECFAEA2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19D3F-413C-4004-8ADC-0CEF5303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7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F004-3912-485A-82C2-73DFC4C6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78D85-30B0-46B7-99FF-860C5CB81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0F844-241C-4EF2-A915-2966A034E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BD983-511B-4470-84D0-948BC769C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186F2-57AE-429E-8E7A-DD1957AF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940A0-D741-48EA-81FC-2A4F69E5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4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B38E94-884B-40F3-9C7A-0DBF11B6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F9E8E-6568-4FC0-8579-492F9A5F3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5EAC7-97EA-45F0-8F33-0EE9164FF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3613E-6601-41F9-A54B-85E5ED0755E0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FD033-04B5-4119-90B1-8812D4AAD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A78B5-3DD6-4839-B248-40E1BF09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DE2511-0886-4DE0-AD42-CC6143CA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00EAD-96D0-49C5-B15A-72E655FE6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9872-EBC6-4C61-9597-6E05A7893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08A0F-C372-4E1F-BCB1-5DF248DABE7E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2C22D-10CD-46F7-B8F1-47F13621C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486A-88CC-44E7-B009-BF997317A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8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15.sv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7.svg"/><Relationship Id="rId10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insights.com/blog/apple-iphone-5s-teardown" TargetMode="External"/><Relationship Id="rId13" Type="http://schemas.openxmlformats.org/officeDocument/2006/relationships/hyperlink" Target="https://github.com/CMU-Perceptual-Computing-Lab/openpose" TargetMode="External"/><Relationship Id="rId3" Type="http://schemas.openxmlformats.org/officeDocument/2006/relationships/hyperlink" Target="https://www.mensjournal.com/health-fitness/4-reasons-stop-slouching/" TargetMode="External"/><Relationship Id="rId7" Type="http://schemas.openxmlformats.org/officeDocument/2006/relationships/hyperlink" Target="https://www2.deloitte.com/us/en/insights/industry/technology/technology-media-and-telecom-predictions/2020/ai-chips.html" TargetMode="External"/><Relationship Id="rId12" Type="http://schemas.openxmlformats.org/officeDocument/2006/relationships/hyperlink" Target="https://arxiv.org/abs/1812.08008" TargetMode="External"/><Relationship Id="rId2" Type="http://schemas.openxmlformats.org/officeDocument/2006/relationships/hyperlink" Target="https://www.health24.com/Medical/Backache/Good-posture/Slouching-a-real-back-breaker-201207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rooststand.com/blogs/the-roost-blog/12381213-the-cost-of-poor-posture" TargetMode="External"/><Relationship Id="rId11" Type="http://schemas.openxmlformats.org/officeDocument/2006/relationships/hyperlink" Target="https://cmu-perceptual-computing-lab.github.io/foot_keypoint_dataset/" TargetMode="External"/><Relationship Id="rId5" Type="http://schemas.openxmlformats.org/officeDocument/2006/relationships/hyperlink" Target="https://www.acatoday.org/Patients/What-is-Chiropractic/Back-Pain-Facts-and-Statistics" TargetMode="External"/><Relationship Id="rId10" Type="http://schemas.openxmlformats.org/officeDocument/2006/relationships/hyperlink" Target="https://towardsdatascience.com/federated-learning-and-privacy-preserving-ai-fcddbeb426c5" TargetMode="External"/><Relationship Id="rId4" Type="http://schemas.openxmlformats.org/officeDocument/2006/relationships/hyperlink" Target="https://www.thegoodbody.com/back-pain-statistics/" TargetMode="External"/><Relationship Id="rId9" Type="http://schemas.openxmlformats.org/officeDocument/2006/relationships/hyperlink" Target="https://ai.googleblog.com/2017/04/federated-learning-collaborativ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2C725E6-66C9-4DDD-B13E-93BDBDAD8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7" r="28143" b="15730"/>
          <a:stretch/>
        </p:blipFill>
        <p:spPr>
          <a:xfrm>
            <a:off x="0" y="1"/>
            <a:ext cx="6851737" cy="5931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AFB092-EAEC-4D4E-AEC7-C55DCE91C0E6}"/>
              </a:ext>
            </a:extLst>
          </p:cNvPr>
          <p:cNvSpPr/>
          <p:nvPr/>
        </p:nvSpPr>
        <p:spPr>
          <a:xfrm rot="10800000">
            <a:off x="3076832" y="0"/>
            <a:ext cx="9115168" cy="675914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/>
              </a:gs>
              <a:gs pos="100000">
                <a:srgbClr val="F6F6F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92E37D48-31B3-4A91-8641-27FAB7501297}"/>
              </a:ext>
            </a:extLst>
          </p:cNvPr>
          <p:cNvSpPr txBox="1">
            <a:spLocks noChangeAspect="1"/>
          </p:cNvSpPr>
          <p:nvPr/>
        </p:nvSpPr>
        <p:spPr>
          <a:xfrm>
            <a:off x="7861872" y="3031643"/>
            <a:ext cx="2628000" cy="14672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200" dirty="0">
                <a:latin typeface="Consolas" panose="020B0609020204030204" pitchFamily="49" charset="0"/>
                <a:cs typeface="Consolas" panose="020B0609020204030204" pitchFamily="49" charset="0"/>
              </a:rPr>
              <a:t>Sit-Up!</a:t>
            </a:r>
            <a:endParaRPr lang="en-US" sz="5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4102BD03-35FB-4C2C-90CA-7D57A1702E3E}"/>
              </a:ext>
            </a:extLst>
          </p:cNvPr>
          <p:cNvSpPr txBox="1">
            <a:spLocks noChangeAspect="1"/>
          </p:cNvSpPr>
          <p:nvPr/>
        </p:nvSpPr>
        <p:spPr>
          <a:xfrm>
            <a:off x="4928402" y="4918838"/>
            <a:ext cx="7956000" cy="4688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latin typeface="Avenir Next" panose="020B0503020202020204" pitchFamily="34" charset="0"/>
                <a:cs typeface="Biome" panose="020B0503030204020804" pitchFamily="34" charset="0"/>
              </a:rPr>
              <a:t>T</a:t>
            </a:r>
            <a:r>
              <a:rPr lang="en-CA" sz="2400" dirty="0">
                <a:latin typeface="Avenir Next" panose="020B0503020202020204" pitchFamily="34" charset="0"/>
                <a:cs typeface="Biome" panose="020B0503030204020804" pitchFamily="34" charset="0"/>
              </a:rPr>
              <a:t>he personalized </a:t>
            </a:r>
            <a:r>
              <a:rPr lang="en-CA" sz="2400" b="1" dirty="0">
                <a:latin typeface="Avenir Next" panose="020B0503020202020204" pitchFamily="34" charset="0"/>
                <a:cs typeface="Biome" panose="020B0503030204020804" pitchFamily="34" charset="0"/>
              </a:rPr>
              <a:t>AI</a:t>
            </a:r>
            <a:r>
              <a:rPr lang="en-CA" sz="2400" dirty="0">
                <a:latin typeface="Avenir Next" panose="020B0503020202020204" pitchFamily="34" charset="0"/>
                <a:cs typeface="Biome" panose="020B0503030204020804" pitchFamily="34" charset="0"/>
              </a:rPr>
              <a:t> posture practitioner</a:t>
            </a:r>
            <a:endParaRPr lang="en-US" sz="2400" dirty="0">
              <a:latin typeface="Avenir Next" panose="020B0503020202020204" pitchFamily="34" charset="0"/>
              <a:cs typeface="Biome" panose="020B05030302040208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416028F-0B90-4D6D-90EA-BBF99CCD87B7}"/>
              </a:ext>
            </a:extLst>
          </p:cNvPr>
          <p:cNvCxnSpPr>
            <a:cxnSpLocks/>
          </p:cNvCxnSpPr>
          <p:nvPr/>
        </p:nvCxnSpPr>
        <p:spPr>
          <a:xfrm flipH="1">
            <a:off x="8648983" y="4492989"/>
            <a:ext cx="910652" cy="0"/>
          </a:xfrm>
          <a:prstGeom prst="line">
            <a:avLst/>
          </a:prstGeom>
          <a:ln w="57150">
            <a:solidFill>
              <a:srgbClr val="27A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ABB5758D-C279-7746-BF52-FC0F421E44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381100" y="1072696"/>
            <a:ext cx="3591698" cy="2020330"/>
          </a:xfrm>
          <a:prstGeom prst="rect">
            <a:avLst/>
          </a:prstGeom>
          <a:noFill/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74F348D-BD39-D847-BE16-F8DBCA7A692A}"/>
              </a:ext>
            </a:extLst>
          </p:cNvPr>
          <p:cNvCxnSpPr>
            <a:cxnSpLocks/>
          </p:cNvCxnSpPr>
          <p:nvPr/>
        </p:nvCxnSpPr>
        <p:spPr>
          <a:xfrm flipH="1">
            <a:off x="6794500" y="5466474"/>
            <a:ext cx="5397504" cy="0"/>
          </a:xfrm>
          <a:prstGeom prst="straightConnector1">
            <a:avLst/>
          </a:prstGeom>
          <a:ln w="25400">
            <a:gradFill>
              <a:gsLst>
                <a:gs pos="7000">
                  <a:schemeClr val="bg1">
                    <a:lumMod val="85000"/>
                  </a:schemeClr>
                </a:gs>
                <a:gs pos="3000">
                  <a:schemeClr val="bg1"/>
                </a:gs>
                <a:gs pos="13000">
                  <a:srgbClr val="27A7A5"/>
                </a:gs>
                <a:gs pos="41000">
                  <a:srgbClr val="14C0A1"/>
                </a:gs>
                <a:gs pos="69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0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tup_DemoVideo">
            <a:hlinkClick r:id="" action="ppaction://media"/>
            <a:extLst>
              <a:ext uri="{FF2B5EF4-FFF2-40B4-BE49-F238E27FC236}">
                <a16:creationId xmlns:a16="http://schemas.microsoft.com/office/drawing/2014/main" id="{D43D46EE-5CD7-438C-83E8-482C8F769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259"/>
            <a:ext cx="12192000" cy="68592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BA01F7-E9B2-EA4C-AC9D-42101C2CBDA9}"/>
              </a:ext>
            </a:extLst>
          </p:cNvPr>
          <p:cNvGrpSpPr/>
          <p:nvPr/>
        </p:nvGrpSpPr>
        <p:grpSpPr>
          <a:xfrm>
            <a:off x="591291" y="592384"/>
            <a:ext cx="9874163" cy="955040"/>
            <a:chOff x="692989" y="792199"/>
            <a:chExt cx="7343629" cy="6396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754A98-AF42-D24E-9C8D-523352ABCFAA}"/>
                </a:ext>
              </a:extLst>
            </p:cNvPr>
            <p:cNvSpPr/>
            <p:nvPr/>
          </p:nvSpPr>
          <p:spPr>
            <a:xfrm>
              <a:off x="870433" y="812001"/>
              <a:ext cx="7166185" cy="35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DEMO</a:t>
              </a:r>
              <a:endParaRPr lang="en-CA" sz="2800" dirty="0">
                <a:latin typeface="Avenir Next" panose="020B05030202020202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166F4E-43F2-7F43-9ABD-AA5741E12878}"/>
                </a:ext>
              </a:extLst>
            </p:cNvPr>
            <p:cNvSpPr txBox="1"/>
            <p:nvPr/>
          </p:nvSpPr>
          <p:spPr>
            <a:xfrm>
              <a:off x="881059" y="1145125"/>
              <a:ext cx="6620601" cy="2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Sit-Up!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Presenting…</a:t>
              </a:r>
              <a:endParaRPr lang="en-US" sz="2000" dirty="0">
                <a:solidFill>
                  <a:srgbClr val="009A9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A23390-627D-C74E-8D77-3FAA63BE75BB}"/>
                </a:ext>
              </a:extLst>
            </p:cNvPr>
            <p:cNvSpPr/>
            <p:nvPr/>
          </p:nvSpPr>
          <p:spPr>
            <a:xfrm>
              <a:off x="692989" y="792199"/>
              <a:ext cx="92693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86F17-8147-0C46-A4FC-2A69C7335C62}"/>
              </a:ext>
            </a:extLst>
          </p:cNvPr>
          <p:cNvCxnSpPr>
            <a:cxnSpLocks/>
          </p:cNvCxnSpPr>
          <p:nvPr/>
        </p:nvCxnSpPr>
        <p:spPr>
          <a:xfrm flipH="1">
            <a:off x="0" y="6607482"/>
            <a:ext cx="10201274" cy="0"/>
          </a:xfrm>
          <a:prstGeom prst="straightConnector1">
            <a:avLst/>
          </a:prstGeom>
          <a:ln w="22225">
            <a:gradFill>
              <a:gsLst>
                <a:gs pos="14000">
                  <a:srgbClr val="27A7A5"/>
                </a:gs>
                <a:gs pos="34000">
                  <a:srgbClr val="14C0A1"/>
                </a:gs>
                <a:gs pos="64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0F83D028-A8F8-784B-802A-E80569145E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165867" y="5832600"/>
            <a:ext cx="2026133" cy="1139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96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13">
            <a:extLst>
              <a:ext uri="{FF2B5EF4-FFF2-40B4-BE49-F238E27FC236}">
                <a16:creationId xmlns:a16="http://schemas.microsoft.com/office/drawing/2014/main" id="{E7A55217-936B-1C47-9B46-CEB6604DA326}"/>
              </a:ext>
            </a:extLst>
          </p:cNvPr>
          <p:cNvSpPr/>
          <p:nvPr/>
        </p:nvSpPr>
        <p:spPr>
          <a:xfrm rot="5400000">
            <a:off x="-530089" y="5068958"/>
            <a:ext cx="2093848" cy="1033670"/>
          </a:xfrm>
          <a:prstGeom prst="triangle">
            <a:avLst>
              <a:gd name="adj" fmla="val 51299"/>
            </a:avLst>
          </a:prstGeom>
          <a:solidFill>
            <a:srgbClr val="00C2A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D0096C-F592-2B46-90E0-1A9D80B76B2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545495" cy="0"/>
          </a:xfrm>
          <a:prstGeom prst="straightConnector1">
            <a:avLst/>
          </a:prstGeom>
          <a:ln w="28575">
            <a:gradFill>
              <a:gsLst>
                <a:gs pos="44000">
                  <a:srgbClr val="14C0A1"/>
                </a:gs>
                <a:gs pos="87000">
                  <a:schemeClr val="accent5">
                    <a:lumMod val="60000"/>
                    <a:lumOff val="40000"/>
                  </a:schemeClr>
                </a:gs>
                <a:gs pos="68000">
                  <a:srgbClr val="2FF1D0"/>
                </a:gs>
              </a:gsLst>
              <a:lin ang="78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709EE39-7FE7-B74D-8D19-8C1B0599B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8" b="18022"/>
          <a:stretch/>
        </p:blipFill>
        <p:spPr>
          <a:xfrm>
            <a:off x="0" y="872734"/>
            <a:ext cx="9088958" cy="51125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0BB0B-355D-034B-9F7A-098B64C6EE6D}"/>
              </a:ext>
            </a:extLst>
          </p:cNvPr>
          <p:cNvSpPr/>
          <p:nvPr/>
        </p:nvSpPr>
        <p:spPr>
          <a:xfrm>
            <a:off x="0" y="0"/>
            <a:ext cx="12298017" cy="6858000"/>
          </a:xfrm>
          <a:prstGeom prst="rect">
            <a:avLst/>
          </a:prstGeom>
          <a:gradFill flip="none" rotWithShape="1">
            <a:gsLst>
              <a:gs pos="16000">
                <a:srgbClr val="FBFBFD"/>
              </a:gs>
              <a:gs pos="100000">
                <a:schemeClr val="bg1">
                  <a:alpha val="11000"/>
                </a:schemeClr>
              </a:gs>
              <a:gs pos="77000">
                <a:srgbClr val="F6F6FA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E2BD5-63EB-FB40-9994-182D2358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111" y="2548099"/>
            <a:ext cx="6891186" cy="1135737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rgbClr val="27A7A5"/>
                </a:solidFill>
                <a:latin typeface="Avenir Next" panose="020B0503020202020204" pitchFamily="34" charset="0"/>
                <a:cs typeface="Consolas" panose="020B0609020204030204" pitchFamily="49" charset="0"/>
              </a:rPr>
              <a:t>Q&amp;A</a:t>
            </a:r>
            <a:r>
              <a:rPr lang="zh-CN" altLang="en-US" sz="6000" dirty="0">
                <a:solidFill>
                  <a:srgbClr val="27A7A5"/>
                </a:solidFill>
                <a:latin typeface="Avenir Next" panose="020B0503020202020204" pitchFamily="34" charset="0"/>
                <a:cs typeface="Consolas" panose="020B0609020204030204" pitchFamily="49" charset="0"/>
              </a:rPr>
              <a:t> </a:t>
            </a:r>
            <a:endParaRPr lang="en-US" sz="6000" dirty="0">
              <a:solidFill>
                <a:srgbClr val="27A7A5"/>
              </a:solidFill>
              <a:latin typeface="Avenir Next" panose="020B0503020202020204" pitchFamily="34" charset="0"/>
              <a:cs typeface="Consolas" panose="020B06090202040302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AA67ED-988A-D040-8E13-E609B76471C5}"/>
              </a:ext>
            </a:extLst>
          </p:cNvPr>
          <p:cNvCxnSpPr>
            <a:cxnSpLocks/>
          </p:cNvCxnSpPr>
          <p:nvPr/>
        </p:nvCxnSpPr>
        <p:spPr>
          <a:xfrm flipH="1">
            <a:off x="0" y="3581400"/>
            <a:ext cx="4545495" cy="0"/>
          </a:xfrm>
          <a:prstGeom prst="straightConnector1">
            <a:avLst/>
          </a:prstGeom>
          <a:ln w="28575">
            <a:gradFill>
              <a:gsLst>
                <a:gs pos="44000">
                  <a:srgbClr val="14C0A1"/>
                </a:gs>
                <a:gs pos="87000">
                  <a:schemeClr val="accent5">
                    <a:lumMod val="60000"/>
                    <a:lumOff val="40000"/>
                  </a:schemeClr>
                </a:gs>
                <a:gs pos="68000">
                  <a:srgbClr val="2FF1D0"/>
                </a:gs>
              </a:gsLst>
              <a:lin ang="78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8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2BD516-7AE1-3F4E-905A-3FCEC0D50F1E}"/>
              </a:ext>
            </a:extLst>
          </p:cNvPr>
          <p:cNvSpPr/>
          <p:nvPr/>
        </p:nvSpPr>
        <p:spPr>
          <a:xfrm>
            <a:off x="867401" y="668963"/>
            <a:ext cx="9462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/>
                <a:latin typeface="Avenir Next" panose="020B0503020202020204" pitchFamily="34" charset="0"/>
              </a:rPr>
              <a:t>APPENDIX</a:t>
            </a:r>
            <a:endParaRPr lang="en-CA" sz="2800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B43595A6-4C93-0545-B8A8-FD8595358CA8}"/>
              </a:ext>
            </a:extLst>
          </p:cNvPr>
          <p:cNvSpPr/>
          <p:nvPr/>
        </p:nvSpPr>
        <p:spPr>
          <a:xfrm rot="5400000">
            <a:off x="-298175" y="642732"/>
            <a:ext cx="1033672" cy="437322"/>
          </a:xfrm>
          <a:prstGeom prst="triangle">
            <a:avLst/>
          </a:prstGeom>
          <a:solidFill>
            <a:srgbClr val="00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AF6FE6-5BE0-8F46-91E1-4DFF2F872A90}"/>
              </a:ext>
            </a:extLst>
          </p:cNvPr>
          <p:cNvGrpSpPr/>
          <p:nvPr/>
        </p:nvGrpSpPr>
        <p:grpSpPr>
          <a:xfrm>
            <a:off x="1171647" y="2215030"/>
            <a:ext cx="9142844" cy="3131233"/>
            <a:chOff x="908411" y="2464411"/>
            <a:chExt cx="9142844" cy="31312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C7E132-91A6-BD47-BD6D-8650CCABC8AA}"/>
                </a:ext>
              </a:extLst>
            </p:cNvPr>
            <p:cNvSpPr/>
            <p:nvPr/>
          </p:nvSpPr>
          <p:spPr>
            <a:xfrm>
              <a:off x="6553269" y="3155420"/>
              <a:ext cx="3291999" cy="641250"/>
            </a:xfrm>
            <a:prstGeom prst="rect">
              <a:avLst/>
            </a:prstGeom>
            <a:solidFill>
              <a:schemeClr val="bg1">
                <a:lumMod val="9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809C2A-2683-F947-89BD-2A4ECC5C24A1}"/>
                </a:ext>
              </a:extLst>
            </p:cNvPr>
            <p:cNvSpPr txBox="1"/>
            <p:nvPr/>
          </p:nvSpPr>
          <p:spPr>
            <a:xfrm>
              <a:off x="1910277" y="2528660"/>
              <a:ext cx="1593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172EBB-BAC4-0443-897C-1B739EBECD41}"/>
                </a:ext>
              </a:extLst>
            </p:cNvPr>
            <p:cNvSpPr txBox="1"/>
            <p:nvPr/>
          </p:nvSpPr>
          <p:spPr>
            <a:xfrm>
              <a:off x="2743200" y="3072429"/>
              <a:ext cx="12960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Model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CD68B-7ACF-FE48-A638-7D9C8806ECC2}"/>
                </a:ext>
              </a:extLst>
            </p:cNvPr>
            <p:cNvSpPr txBox="1"/>
            <p:nvPr/>
          </p:nvSpPr>
          <p:spPr>
            <a:xfrm>
              <a:off x="972431" y="3072425"/>
              <a:ext cx="1279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Camera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F1C536-D9BE-5A45-80ED-04F64C5B18BE}"/>
                </a:ext>
              </a:extLst>
            </p:cNvPr>
            <p:cNvSpPr txBox="1"/>
            <p:nvPr/>
          </p:nvSpPr>
          <p:spPr>
            <a:xfrm>
              <a:off x="7229678" y="3205590"/>
              <a:ext cx="2821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Matching</a:t>
              </a:r>
              <a:r>
                <a:rPr lang="zh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algorithm:</a:t>
              </a:r>
            </a:p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OpenPose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06AA7B-FB05-364A-92EE-0FB3853FF442}"/>
                </a:ext>
              </a:extLst>
            </p:cNvPr>
            <p:cNvSpPr txBox="1"/>
            <p:nvPr/>
          </p:nvSpPr>
          <p:spPr>
            <a:xfrm>
              <a:off x="7667897" y="3973766"/>
              <a:ext cx="1058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Output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A387D5-464C-EB44-BE80-0B9ECCEC436B}"/>
                </a:ext>
              </a:extLst>
            </p:cNvPr>
            <p:cNvSpPr txBox="1"/>
            <p:nvPr/>
          </p:nvSpPr>
          <p:spPr>
            <a:xfrm>
              <a:off x="1657267" y="4557740"/>
              <a:ext cx="2154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Correct</a:t>
              </a:r>
              <a:r>
                <a:rPr lang="zh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model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6" name="Graphic 15" descr="Web cam">
              <a:extLst>
                <a:ext uri="{FF2B5EF4-FFF2-40B4-BE49-F238E27FC236}">
                  <a16:creationId xmlns:a16="http://schemas.microsoft.com/office/drawing/2014/main" id="{6C63D93C-81B3-8F4F-A8B5-F6AF7A23F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8411" y="2486925"/>
              <a:ext cx="742259" cy="742259"/>
            </a:xfrm>
            <a:prstGeom prst="rect">
              <a:avLst/>
            </a:prstGeom>
          </p:spPr>
        </p:pic>
        <p:pic>
          <p:nvPicPr>
            <p:cNvPr id="17" name="Graphic 16" descr="Connected">
              <a:extLst>
                <a:ext uri="{FF2B5EF4-FFF2-40B4-BE49-F238E27FC236}">
                  <a16:creationId xmlns:a16="http://schemas.microsoft.com/office/drawing/2014/main" id="{37FEF1F3-67D7-6D4D-850D-731EBB5F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68826" y="2625615"/>
              <a:ext cx="627517" cy="627517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F78830-2291-5D42-A890-DC4E4C043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89214" y="2860159"/>
              <a:ext cx="1008000" cy="0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24A50B-57D5-E841-B68F-E1F65A0FF448}"/>
                </a:ext>
              </a:extLst>
            </p:cNvPr>
            <p:cNvCxnSpPr>
              <a:cxnSpLocks/>
            </p:cNvCxnSpPr>
            <p:nvPr/>
          </p:nvCxnSpPr>
          <p:spPr>
            <a:xfrm>
              <a:off x="3478324" y="2868867"/>
              <a:ext cx="1008000" cy="0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23E4FE-F386-1243-8694-5281333D6EDA}"/>
                </a:ext>
              </a:extLst>
            </p:cNvPr>
            <p:cNvCxnSpPr>
              <a:cxnSpLocks/>
            </p:cNvCxnSpPr>
            <p:nvPr/>
          </p:nvCxnSpPr>
          <p:spPr>
            <a:xfrm>
              <a:off x="5310051" y="2903701"/>
              <a:ext cx="1247503" cy="429985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793A55-2D30-9449-B105-DB57DAC5FC87}"/>
                </a:ext>
              </a:extLst>
            </p:cNvPr>
            <p:cNvSpPr txBox="1"/>
            <p:nvPr/>
          </p:nvSpPr>
          <p:spPr>
            <a:xfrm rot="948825">
              <a:off x="5501945" y="2887616"/>
              <a:ext cx="1656209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2A52190-CFC4-4145-B146-F2E18D96A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60076" y="4223550"/>
              <a:ext cx="1080000" cy="0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43668A1D-DF12-9344-B818-B3B5E2BE2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175"/>
            <a:stretch/>
          </p:blipFill>
          <p:spPr>
            <a:xfrm>
              <a:off x="3899445" y="3869263"/>
              <a:ext cx="509316" cy="744582"/>
            </a:xfrm>
            <a:prstGeom prst="rect">
              <a:avLst/>
            </a:prstGeom>
            <a:effectLst/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7C04AD2-7FC3-8749-80A8-71078599A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468" y="3725572"/>
              <a:ext cx="1913709" cy="445227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7388F6-E8ED-A24B-8D8F-53E40C8413AF}"/>
                </a:ext>
              </a:extLst>
            </p:cNvPr>
            <p:cNvSpPr txBox="1"/>
            <p:nvPr/>
          </p:nvSpPr>
          <p:spPr>
            <a:xfrm rot="20823290">
              <a:off x="5001201" y="3915227"/>
              <a:ext cx="1656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4E838C-956F-B148-B020-7A70CC943C48}"/>
                </a:ext>
              </a:extLst>
            </p:cNvPr>
            <p:cNvGrpSpPr/>
            <p:nvPr/>
          </p:nvGrpSpPr>
          <p:grpSpPr>
            <a:xfrm rot="19418574">
              <a:off x="4334917" y="4076376"/>
              <a:ext cx="262914" cy="424159"/>
              <a:chOff x="8438604" y="4258490"/>
              <a:chExt cx="313510" cy="522515"/>
            </a:xfrm>
          </p:grpSpPr>
          <p:sp>
            <p:nvSpPr>
              <p:cNvPr id="42" name="Manual Input 41">
                <a:extLst>
                  <a:ext uri="{FF2B5EF4-FFF2-40B4-BE49-F238E27FC236}">
                    <a16:creationId xmlns:a16="http://schemas.microsoft.com/office/drawing/2014/main" id="{BFA968C3-EFFF-8C48-80C1-EF33E7C157BD}"/>
                  </a:ext>
                </a:extLst>
              </p:cNvPr>
              <p:cNvSpPr/>
              <p:nvPr/>
            </p:nvSpPr>
            <p:spPr>
              <a:xfrm rot="5400000">
                <a:off x="8497388" y="4526280"/>
                <a:ext cx="248195" cy="261256"/>
              </a:xfrm>
              <a:prstGeom prst="flowChartManualInp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42386A73-5367-1541-B38C-6DDE01189269}"/>
                  </a:ext>
                </a:extLst>
              </p:cNvPr>
              <p:cNvSpPr/>
              <p:nvPr/>
            </p:nvSpPr>
            <p:spPr>
              <a:xfrm rot="10800000">
                <a:off x="8438604" y="4258490"/>
                <a:ext cx="300447" cy="4572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" name="Picture 26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26FEDBFB-F6EA-4048-BCD4-F549378F6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175"/>
            <a:stretch/>
          </p:blipFill>
          <p:spPr>
            <a:xfrm>
              <a:off x="2058793" y="3904098"/>
              <a:ext cx="509316" cy="74458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4B0E52-5429-CE4B-9159-B052D23FBCBA}"/>
                </a:ext>
              </a:extLst>
            </p:cNvPr>
            <p:cNvCxnSpPr>
              <a:cxnSpLocks/>
            </p:cNvCxnSpPr>
            <p:nvPr/>
          </p:nvCxnSpPr>
          <p:spPr>
            <a:xfrm>
              <a:off x="7648303" y="3805039"/>
              <a:ext cx="0" cy="756555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F56C36C-4019-454E-94D5-35803F08E9F9}"/>
                </a:ext>
              </a:extLst>
            </p:cNvPr>
            <p:cNvGrpSpPr/>
            <p:nvPr/>
          </p:nvGrpSpPr>
          <p:grpSpPr>
            <a:xfrm rot="20559848">
              <a:off x="4488966" y="2464411"/>
              <a:ext cx="814553" cy="901336"/>
              <a:chOff x="7780807" y="3735977"/>
              <a:chExt cx="971307" cy="1110343"/>
            </a:xfrm>
          </p:grpSpPr>
          <p:pic>
            <p:nvPicPr>
              <p:cNvPr id="38" name="Picture 37" descr="A picture containing object, table&#10;&#10;Description automatically generated">
                <a:extLst>
                  <a:ext uri="{FF2B5EF4-FFF2-40B4-BE49-F238E27FC236}">
                    <a16:creationId xmlns:a16="http://schemas.microsoft.com/office/drawing/2014/main" id="{E6FC1576-3582-FE49-8A8E-7C2380418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rcRect r="60781" b="16354"/>
              <a:stretch/>
            </p:blipFill>
            <p:spPr>
              <a:xfrm>
                <a:off x="7780807" y="3735977"/>
                <a:ext cx="925515" cy="1110343"/>
              </a:xfrm>
              <a:prstGeom prst="rect">
                <a:avLst/>
              </a:prstGeom>
              <a:noFill/>
            </p:spPr>
          </p:pic>
          <p:sp>
            <p:nvSpPr>
              <p:cNvPr id="39" name="Manual Input 38">
                <a:extLst>
                  <a:ext uri="{FF2B5EF4-FFF2-40B4-BE49-F238E27FC236}">
                    <a16:creationId xmlns:a16="http://schemas.microsoft.com/office/drawing/2014/main" id="{9E899106-733A-C548-88A6-FABD4630503A}"/>
                  </a:ext>
                </a:extLst>
              </p:cNvPr>
              <p:cNvSpPr/>
              <p:nvPr/>
            </p:nvSpPr>
            <p:spPr>
              <a:xfrm rot="5400000">
                <a:off x="8497388" y="4526280"/>
                <a:ext cx="248195" cy="261256"/>
              </a:xfrm>
              <a:prstGeom prst="flowChartManualInp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2ED15285-67DF-D240-96F3-E69DB421D446}"/>
                  </a:ext>
                </a:extLst>
              </p:cNvPr>
              <p:cNvSpPr/>
              <p:nvPr/>
            </p:nvSpPr>
            <p:spPr>
              <a:xfrm rot="10800000">
                <a:off x="8438604" y="4258490"/>
                <a:ext cx="300447" cy="4572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E9C80D-2FF6-0B45-B7A4-B71BBA45CF4F}"/>
                </a:ext>
              </a:extLst>
            </p:cNvPr>
            <p:cNvSpPr txBox="1"/>
            <p:nvPr/>
          </p:nvSpPr>
          <p:spPr>
            <a:xfrm>
              <a:off x="3783876" y="4570301"/>
              <a:ext cx="1737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Tolerance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EB4641-49AB-BF4F-A482-9FFA43CFD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4716" y="3248522"/>
              <a:ext cx="490219" cy="458204"/>
            </a:xfrm>
            <a:prstGeom prst="rect">
              <a:avLst/>
            </a:prstGeom>
          </p:spPr>
        </p:pic>
        <p:pic>
          <p:nvPicPr>
            <p:cNvPr id="32" name="Picture 31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3614ABC7-5B45-2D4F-AB85-145FC92AF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175"/>
            <a:stretch/>
          </p:blipFill>
          <p:spPr>
            <a:xfrm>
              <a:off x="7412585" y="4543387"/>
              <a:ext cx="509316" cy="74458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6F5E0E1-9290-EE41-A9E5-4717E8E5F05A}"/>
                </a:ext>
              </a:extLst>
            </p:cNvPr>
            <p:cNvGrpSpPr/>
            <p:nvPr/>
          </p:nvGrpSpPr>
          <p:grpSpPr>
            <a:xfrm rot="20559848">
              <a:off x="7206434" y="4516864"/>
              <a:ext cx="814553" cy="901336"/>
              <a:chOff x="7780807" y="3735977"/>
              <a:chExt cx="971307" cy="1110343"/>
            </a:xfrm>
          </p:grpSpPr>
          <p:pic>
            <p:nvPicPr>
              <p:cNvPr id="35" name="Picture 34" descr="A picture containing object, table&#10;&#10;Description automatically generated">
                <a:extLst>
                  <a:ext uri="{FF2B5EF4-FFF2-40B4-BE49-F238E27FC236}">
                    <a16:creationId xmlns:a16="http://schemas.microsoft.com/office/drawing/2014/main" id="{0E796271-8C3C-F749-AEDD-2D2892371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rcRect r="60781" b="16354"/>
              <a:stretch/>
            </p:blipFill>
            <p:spPr>
              <a:xfrm>
                <a:off x="7780807" y="3735977"/>
                <a:ext cx="925515" cy="1110343"/>
              </a:xfrm>
              <a:prstGeom prst="rect">
                <a:avLst/>
              </a:prstGeom>
              <a:noFill/>
            </p:spPr>
          </p:pic>
          <p:sp>
            <p:nvSpPr>
              <p:cNvPr id="36" name="Manual Input 35">
                <a:extLst>
                  <a:ext uri="{FF2B5EF4-FFF2-40B4-BE49-F238E27FC236}">
                    <a16:creationId xmlns:a16="http://schemas.microsoft.com/office/drawing/2014/main" id="{D86475F0-5CBB-7947-B3C0-73ED4F07D902}"/>
                  </a:ext>
                </a:extLst>
              </p:cNvPr>
              <p:cNvSpPr/>
              <p:nvPr/>
            </p:nvSpPr>
            <p:spPr>
              <a:xfrm rot="5400000">
                <a:off x="8497388" y="4526280"/>
                <a:ext cx="248195" cy="261256"/>
              </a:xfrm>
              <a:prstGeom prst="flowChartManualInp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B2FADE18-00E3-4541-AFF5-1B2C925B657F}"/>
                  </a:ext>
                </a:extLst>
              </p:cNvPr>
              <p:cNvSpPr/>
              <p:nvPr/>
            </p:nvSpPr>
            <p:spPr>
              <a:xfrm rot="10800000">
                <a:off x="8438604" y="4258490"/>
                <a:ext cx="300447" cy="4572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399151-DA38-AF49-B114-2D849A092E48}"/>
                </a:ext>
              </a:extLst>
            </p:cNvPr>
            <p:cNvSpPr txBox="1"/>
            <p:nvPr/>
          </p:nvSpPr>
          <p:spPr>
            <a:xfrm>
              <a:off x="7285118" y="5257090"/>
              <a:ext cx="1737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Comment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B4CA1A8-F1FA-224A-8805-E7CBBC774751}"/>
              </a:ext>
            </a:extLst>
          </p:cNvPr>
          <p:cNvSpPr txBox="1"/>
          <p:nvPr/>
        </p:nvSpPr>
        <p:spPr>
          <a:xfrm>
            <a:off x="983673" y="1519844"/>
            <a:ext cx="446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Backend</a:t>
            </a:r>
            <a:r>
              <a:rPr lang="zh-CN" altLang="en-US" sz="2000" dirty="0"/>
              <a:t> </a:t>
            </a:r>
            <a:r>
              <a:rPr lang="en-US" altLang="zh-CN" sz="2000" dirty="0"/>
              <a:t>Process</a:t>
            </a:r>
            <a:endParaRPr lang="en-US" sz="2000" dirty="0"/>
          </a:p>
        </p:txBody>
      </p:sp>
      <p:pic>
        <p:nvPicPr>
          <p:cNvPr id="45" name="Picture 4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202AAD2-21B5-EA45-AD22-7B5BCC1A11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9175"/>
          <a:stretch/>
        </p:blipFill>
        <p:spPr>
          <a:xfrm rot="20757380">
            <a:off x="4167305" y="3584696"/>
            <a:ext cx="509316" cy="7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2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2BD516-7AE1-3F4E-905A-3FCEC0D50F1E}"/>
              </a:ext>
            </a:extLst>
          </p:cNvPr>
          <p:cNvSpPr/>
          <p:nvPr/>
        </p:nvSpPr>
        <p:spPr>
          <a:xfrm>
            <a:off x="867401" y="668963"/>
            <a:ext cx="9462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/>
                <a:latin typeface="Avenir Next" panose="020B0503020202020204" pitchFamily="34" charset="0"/>
              </a:rPr>
              <a:t>APPENDIX</a:t>
            </a:r>
            <a:endParaRPr lang="en-CA" sz="2800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B43595A6-4C93-0545-B8A8-FD8595358CA8}"/>
              </a:ext>
            </a:extLst>
          </p:cNvPr>
          <p:cNvSpPr/>
          <p:nvPr/>
        </p:nvSpPr>
        <p:spPr>
          <a:xfrm rot="5400000">
            <a:off x="-298175" y="642732"/>
            <a:ext cx="1033672" cy="437322"/>
          </a:xfrm>
          <a:prstGeom prst="triangle">
            <a:avLst/>
          </a:prstGeom>
          <a:solidFill>
            <a:srgbClr val="00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4CA1A8-F1FA-224A-8805-E7CBBC774751}"/>
              </a:ext>
            </a:extLst>
          </p:cNvPr>
          <p:cNvSpPr txBox="1"/>
          <p:nvPr/>
        </p:nvSpPr>
        <p:spPr>
          <a:xfrm>
            <a:off x="998663" y="1384932"/>
            <a:ext cx="446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Demo</a:t>
            </a:r>
            <a:r>
              <a:rPr lang="zh-CN" altLang="en-US" sz="2000" dirty="0"/>
              <a:t> </a:t>
            </a:r>
            <a:r>
              <a:rPr lang="en-US" altLang="zh-CN" sz="2000" dirty="0"/>
              <a:t>interface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A457F-39F0-8540-B2AC-C12DE27D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41" y="2024069"/>
            <a:ext cx="2116308" cy="40903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6BF350-5460-D944-BF2B-444D27201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480" y="2263515"/>
            <a:ext cx="2070517" cy="3710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4A37E9-6664-B44B-8142-64A4CB9AB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035" y="2233534"/>
            <a:ext cx="2276516" cy="37334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E3BB17D-548A-5242-9C98-AB86765A7CD4}"/>
              </a:ext>
            </a:extLst>
          </p:cNvPr>
          <p:cNvCxnSpPr/>
          <p:nvPr/>
        </p:nvCxnSpPr>
        <p:spPr>
          <a:xfrm>
            <a:off x="4107302" y="4032354"/>
            <a:ext cx="584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C5A882-5358-E54B-B506-7078F1DCCA87}"/>
              </a:ext>
            </a:extLst>
          </p:cNvPr>
          <p:cNvCxnSpPr/>
          <p:nvPr/>
        </p:nvCxnSpPr>
        <p:spPr>
          <a:xfrm>
            <a:off x="7255236" y="4062335"/>
            <a:ext cx="64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14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92AFCB-3F03-704D-BC4D-40E586F3EDF0}"/>
              </a:ext>
            </a:extLst>
          </p:cNvPr>
          <p:cNvSpPr/>
          <p:nvPr/>
        </p:nvSpPr>
        <p:spPr>
          <a:xfrm>
            <a:off x="867401" y="668963"/>
            <a:ext cx="9462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/>
                <a:latin typeface="Avenir Next" panose="020B0503020202020204" pitchFamily="34" charset="0"/>
              </a:rPr>
              <a:t>REFERENCE</a:t>
            </a:r>
            <a:endParaRPr lang="en-CA" sz="2800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C88D314-D5A9-6E4C-B62A-19E8BAE2738A}"/>
              </a:ext>
            </a:extLst>
          </p:cNvPr>
          <p:cNvSpPr/>
          <p:nvPr/>
        </p:nvSpPr>
        <p:spPr>
          <a:xfrm rot="5400000">
            <a:off x="-298175" y="642732"/>
            <a:ext cx="1033672" cy="437322"/>
          </a:xfrm>
          <a:prstGeom prst="triangle">
            <a:avLst/>
          </a:prstGeom>
          <a:solidFill>
            <a:srgbClr val="00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28F98A-3311-8046-BC95-73153AAFD231}"/>
              </a:ext>
            </a:extLst>
          </p:cNvPr>
          <p:cNvSpPr txBox="1"/>
          <p:nvPr/>
        </p:nvSpPr>
        <p:spPr>
          <a:xfrm>
            <a:off x="612878" y="1622159"/>
            <a:ext cx="8407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2"/>
              </a:rPr>
              <a:t>https://www.health24.com/Medical/Backache/Good-posture/Slouching-a-real-back-breaker-20120721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3"/>
              </a:rPr>
              <a:t>https://www.mensjournal.com/health-fitness/4-reasons-stop-slouching/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4"/>
              </a:rPr>
              <a:t>https://www.thegoodbody.com/back-pain-statistics/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5"/>
              </a:rPr>
              <a:t>https://www.acatoday.org/Patients/What-is-Chiropractic/Back-Pain-Facts-and-Statistics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6"/>
              </a:rPr>
              <a:t>https://www.therooststand.com/blogs/the-roost-blog/12381213-the-cost-of-poor-posture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7"/>
              </a:rPr>
              <a:t>https://www2.deloitte.com/us/en/insights/industry/technology/technology-media-and-telecom-predictions/2020/ai-chips.html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8"/>
              </a:rPr>
              <a:t>https://www.techinsights.com/blog/apple-iphone-5s-teardown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9"/>
              </a:rPr>
              <a:t>https://ai.googleblog.com/2017/04/federated-learning-collaborative.html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10"/>
              </a:rPr>
              <a:t>https://towardsdatascience.com/federated-learning-and-privacy-preserving-ai-fcddbeb426c5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27D09-57C8-F245-B0C6-4FC35B0A4FB8}"/>
              </a:ext>
            </a:extLst>
          </p:cNvPr>
          <p:cNvSpPr txBox="1"/>
          <p:nvPr/>
        </p:nvSpPr>
        <p:spPr>
          <a:xfrm>
            <a:off x="1057275" y="1357313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Presentation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9DEAC-162A-E241-B1CA-32DAC3CC7A49}"/>
              </a:ext>
            </a:extLst>
          </p:cNvPr>
          <p:cNvSpPr txBox="1"/>
          <p:nvPr/>
        </p:nvSpPr>
        <p:spPr>
          <a:xfrm>
            <a:off x="1023938" y="4005263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Backend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608FD-0346-124F-A079-00F6AD4CEFAC}"/>
              </a:ext>
            </a:extLst>
          </p:cNvPr>
          <p:cNvSpPr/>
          <p:nvPr/>
        </p:nvSpPr>
        <p:spPr>
          <a:xfrm>
            <a:off x="590550" y="4333875"/>
            <a:ext cx="106251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11"/>
              </a:rPr>
              <a:t>https://cmu-perceptual-computing-lab.github.io/foot_keypoint_dataset/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12"/>
              </a:rPr>
              <a:t>https://arxiv.org/abs/1812.08008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13"/>
              </a:rPr>
              <a:t>https://github.com/CMU-Perceptual-Computing-Lab/openpose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900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566C2BE-CB5C-4B39-AC5C-E99F1E0AC32F}"/>
              </a:ext>
            </a:extLst>
          </p:cNvPr>
          <p:cNvSpPr/>
          <p:nvPr/>
        </p:nvSpPr>
        <p:spPr>
          <a:xfrm>
            <a:off x="609600" y="260350"/>
            <a:ext cx="10991849" cy="3740151"/>
          </a:xfrm>
          <a:prstGeom prst="rect">
            <a:avLst/>
          </a:prstGeom>
          <a:solidFill>
            <a:srgbClr val="43C9B1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F2C1D0-BF4C-45F5-BDB5-0E5DDC4585A5}"/>
              </a:ext>
            </a:extLst>
          </p:cNvPr>
          <p:cNvGrpSpPr/>
          <p:nvPr/>
        </p:nvGrpSpPr>
        <p:grpSpPr>
          <a:xfrm>
            <a:off x="10937591" y="6136640"/>
            <a:ext cx="1254408" cy="828436"/>
            <a:chOff x="449177" y="1172957"/>
            <a:chExt cx="10806739" cy="68070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40193D3-255B-4A76-A462-BBAB3DC0A1D5}"/>
                </a:ext>
              </a:extLst>
            </p:cNvPr>
            <p:cNvGrpSpPr/>
            <p:nvPr/>
          </p:nvGrpSpPr>
          <p:grpSpPr>
            <a:xfrm>
              <a:off x="449177" y="1172957"/>
              <a:ext cx="2471637" cy="4093826"/>
              <a:chOff x="440770" y="1140902"/>
              <a:chExt cx="2471637" cy="409382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2117149-64A1-4E4F-9E5C-0DC182D357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49553" y="2199859"/>
                <a:ext cx="362854" cy="5706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661793A-E45F-4A3E-8333-D1D422626B5C}"/>
                  </a:ext>
                </a:extLst>
              </p:cNvPr>
              <p:cNvSpPr/>
              <p:nvPr/>
            </p:nvSpPr>
            <p:spPr>
              <a:xfrm>
                <a:off x="1958355" y="1140902"/>
                <a:ext cx="369116" cy="38589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21AFE8-EDBC-4ED2-9639-8FACE2D29E98}"/>
                  </a:ext>
                </a:extLst>
              </p:cNvPr>
              <p:cNvCxnSpPr>
                <a:cxnSpLocks/>
                <a:stCxn id="36" idx="3"/>
                <a:endCxn id="38" idx="7"/>
              </p:cNvCxnSpPr>
              <p:nvPr/>
            </p:nvCxnSpPr>
            <p:spPr>
              <a:xfrm flipH="1">
                <a:off x="1001234" y="1470283"/>
                <a:ext cx="1011177" cy="8567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DF0BFE8-CE77-497E-B661-04AC4F4812C0}"/>
                  </a:ext>
                </a:extLst>
              </p:cNvPr>
              <p:cNvSpPr/>
              <p:nvPr/>
            </p:nvSpPr>
            <p:spPr>
              <a:xfrm>
                <a:off x="822819" y="1526796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2476133-C133-420B-9C1F-FEB78CF0353E}"/>
                  </a:ext>
                </a:extLst>
              </p:cNvPr>
              <p:cNvCxnSpPr>
                <a:cxnSpLocks/>
                <a:stCxn id="38" idx="3"/>
                <a:endCxn id="40" idx="0"/>
              </p:cNvCxnSpPr>
              <p:nvPr/>
            </p:nvCxnSpPr>
            <p:spPr>
              <a:xfrm flipH="1">
                <a:off x="545283" y="1696760"/>
                <a:ext cx="308147" cy="97420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8D08B7E-A380-4305-8D11-F70A814FA539}"/>
                  </a:ext>
                </a:extLst>
              </p:cNvPr>
              <p:cNvSpPr/>
              <p:nvPr/>
            </p:nvSpPr>
            <p:spPr>
              <a:xfrm>
                <a:off x="440770" y="2670961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8344B60-E661-4091-8002-3F060A78110E}"/>
                  </a:ext>
                </a:extLst>
              </p:cNvPr>
              <p:cNvCxnSpPr>
                <a:cxnSpLocks/>
                <a:stCxn id="40" idx="4"/>
                <a:endCxn id="42" idx="1"/>
              </p:cNvCxnSpPr>
              <p:nvPr/>
            </p:nvCxnSpPr>
            <p:spPr>
              <a:xfrm>
                <a:off x="545283" y="2870086"/>
                <a:ext cx="382049" cy="54530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9C8ADC5-0862-4C9C-AB55-780B9BBA35DC}"/>
                  </a:ext>
                </a:extLst>
              </p:cNvPr>
              <p:cNvSpPr/>
              <p:nvPr/>
            </p:nvSpPr>
            <p:spPr>
              <a:xfrm>
                <a:off x="896721" y="3386232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7DC3B55-6643-40F9-B19A-0F9A73BC5112}"/>
                  </a:ext>
                </a:extLst>
              </p:cNvPr>
              <p:cNvCxnSpPr>
                <a:cxnSpLocks/>
                <a:stCxn id="42" idx="5"/>
                <a:endCxn id="44" idx="2"/>
              </p:cNvCxnSpPr>
              <p:nvPr/>
            </p:nvCxnSpPr>
            <p:spPr>
              <a:xfrm>
                <a:off x="1075136" y="3556196"/>
                <a:ext cx="1265391" cy="38439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8F39DAA-4D94-4058-8601-75EA6B3F0B47}"/>
                  </a:ext>
                </a:extLst>
              </p:cNvPr>
              <p:cNvSpPr/>
              <p:nvPr/>
            </p:nvSpPr>
            <p:spPr>
              <a:xfrm>
                <a:off x="2340527" y="3841024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14ECF87-3C86-4B4A-ABAA-8432066F2C76}"/>
                  </a:ext>
                </a:extLst>
              </p:cNvPr>
              <p:cNvCxnSpPr>
                <a:cxnSpLocks/>
                <a:stCxn id="46" idx="7"/>
                <a:endCxn id="44" idx="3"/>
              </p:cNvCxnSpPr>
              <p:nvPr/>
            </p:nvCxnSpPr>
            <p:spPr>
              <a:xfrm flipV="1">
                <a:off x="992146" y="4010988"/>
                <a:ext cx="1378992" cy="105377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7B72513-AA78-4A26-9818-4830B5D72987}"/>
                  </a:ext>
                </a:extLst>
              </p:cNvPr>
              <p:cNvSpPr/>
              <p:nvPr/>
            </p:nvSpPr>
            <p:spPr>
              <a:xfrm>
                <a:off x="813731" y="5035603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83AF3C7-4313-4847-AA9F-54DD5C9E646B}"/>
                  </a:ext>
                </a:extLst>
              </p:cNvPr>
              <p:cNvCxnSpPr>
                <a:cxnSpLocks/>
                <a:stCxn id="38" idx="5"/>
                <a:endCxn id="48" idx="1"/>
              </p:cNvCxnSpPr>
              <p:nvPr/>
            </p:nvCxnSpPr>
            <p:spPr>
              <a:xfrm>
                <a:off x="1001234" y="1696760"/>
                <a:ext cx="494130" cy="74469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9D41060-BC45-423F-AAAB-2A8566A0EE83}"/>
                  </a:ext>
                </a:extLst>
              </p:cNvPr>
              <p:cNvSpPr/>
              <p:nvPr/>
            </p:nvSpPr>
            <p:spPr>
              <a:xfrm>
                <a:off x="1464753" y="2412296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D25F472-0B5E-439D-B643-6D9F394AD851}"/>
                  </a:ext>
                </a:extLst>
              </p:cNvPr>
              <p:cNvSpPr/>
              <p:nvPr/>
            </p:nvSpPr>
            <p:spPr>
              <a:xfrm>
                <a:off x="2688897" y="2483487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7611FF8-0968-4AB0-9EF5-8439CBF6D468}"/>
                  </a:ext>
                </a:extLst>
              </p:cNvPr>
              <p:cNvCxnSpPr>
                <a:cxnSpLocks/>
                <a:stCxn id="48" idx="6"/>
                <a:endCxn id="49" idx="2"/>
              </p:cNvCxnSpPr>
              <p:nvPr/>
            </p:nvCxnSpPr>
            <p:spPr>
              <a:xfrm>
                <a:off x="1673779" y="2511859"/>
                <a:ext cx="1015118" cy="7119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540FCD-A7E7-478D-8E10-0C71E5331B37}"/>
                </a:ext>
              </a:extLst>
            </p:cNvPr>
            <p:cNvGrpSpPr/>
            <p:nvPr/>
          </p:nvGrpSpPr>
          <p:grpSpPr>
            <a:xfrm>
              <a:off x="2521478" y="2919643"/>
              <a:ext cx="893292" cy="2315085"/>
              <a:chOff x="2574818" y="2919643"/>
              <a:chExt cx="893292" cy="231508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AD5B6C3-092E-4D39-8F4A-58086389A7A2}"/>
                  </a:ext>
                </a:extLst>
              </p:cNvPr>
              <p:cNvSpPr/>
              <p:nvPr/>
            </p:nvSpPr>
            <p:spPr>
              <a:xfrm>
                <a:off x="2575196" y="2919643"/>
                <a:ext cx="892914" cy="30206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594407-D7FD-4E8F-880E-6370944FF52F}"/>
                  </a:ext>
                </a:extLst>
              </p:cNvPr>
              <p:cNvSpPr/>
              <p:nvPr/>
            </p:nvSpPr>
            <p:spPr>
              <a:xfrm rot="5400000">
                <a:off x="2060810" y="4081762"/>
                <a:ext cx="1929135" cy="20902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7F522B1-3549-40BD-8CE2-FC02D6B57F4C}"/>
                  </a:ext>
                </a:extLst>
              </p:cNvPr>
              <p:cNvSpPr/>
              <p:nvPr/>
            </p:nvSpPr>
            <p:spPr>
              <a:xfrm>
                <a:off x="2574818" y="5150843"/>
                <a:ext cx="892914" cy="8388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150F88-4A1D-4F4F-8D2B-6D6D92B65028}"/>
                </a:ext>
              </a:extLst>
            </p:cNvPr>
            <p:cNvGrpSpPr/>
            <p:nvPr/>
          </p:nvGrpSpPr>
          <p:grpSpPr>
            <a:xfrm>
              <a:off x="3595999" y="1972215"/>
              <a:ext cx="1882180" cy="3262513"/>
              <a:chOff x="3794119" y="1972215"/>
              <a:chExt cx="1882180" cy="326251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B64582-82E1-486B-931B-DC68B3A67EBA}"/>
                  </a:ext>
                </a:extLst>
              </p:cNvPr>
              <p:cNvSpPr/>
              <p:nvPr/>
            </p:nvSpPr>
            <p:spPr>
              <a:xfrm>
                <a:off x="3794119" y="2919643"/>
                <a:ext cx="1882180" cy="30206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E1AD487-DA37-4DA5-BDE5-1D6B5E5793F0}"/>
                  </a:ext>
                </a:extLst>
              </p:cNvPr>
              <p:cNvSpPr/>
              <p:nvPr/>
            </p:nvSpPr>
            <p:spPr>
              <a:xfrm rot="5400000">
                <a:off x="3728697" y="4123704"/>
                <a:ext cx="2013023" cy="20902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3093FD7-5CE9-4C88-8724-3BCE29E87DF9}"/>
                  </a:ext>
                </a:extLst>
              </p:cNvPr>
              <p:cNvSpPr/>
              <p:nvPr/>
            </p:nvSpPr>
            <p:spPr>
              <a:xfrm>
                <a:off x="3966596" y="2867763"/>
                <a:ext cx="999687" cy="4571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71729F5-742F-4BF1-BC2A-76F1032C43F5}"/>
                  </a:ext>
                </a:extLst>
              </p:cNvPr>
              <p:cNvSpPr/>
              <p:nvPr/>
            </p:nvSpPr>
            <p:spPr>
              <a:xfrm rot="7033388">
                <a:off x="4650347" y="2449199"/>
                <a:ext cx="999687" cy="4571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E2A5A6-9A17-4088-8E43-D1913DCAF951}"/>
                </a:ext>
              </a:extLst>
            </p:cNvPr>
            <p:cNvSpPr/>
            <p:nvPr/>
          </p:nvSpPr>
          <p:spPr>
            <a:xfrm>
              <a:off x="5689385" y="3329291"/>
              <a:ext cx="778236" cy="19754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876C0-D54F-4E5D-AF8D-1416372BE59E}"/>
                </a:ext>
              </a:extLst>
            </p:cNvPr>
            <p:cNvGrpSpPr/>
            <p:nvPr/>
          </p:nvGrpSpPr>
          <p:grpSpPr>
            <a:xfrm>
              <a:off x="7881928" y="2290335"/>
              <a:ext cx="3373988" cy="5689659"/>
              <a:chOff x="8280390" y="2360328"/>
              <a:chExt cx="3373988" cy="5689659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342B6F02-AA7F-444A-A2B7-147CC174E347}"/>
                  </a:ext>
                </a:extLst>
              </p:cNvPr>
              <p:cNvSpPr/>
              <p:nvPr/>
            </p:nvSpPr>
            <p:spPr>
              <a:xfrm rot="15780880">
                <a:off x="7213775" y="3778980"/>
                <a:ext cx="5559877" cy="2740155"/>
              </a:xfrm>
              <a:prstGeom prst="arc">
                <a:avLst>
                  <a:gd name="adj1" fmla="val 16200000"/>
                  <a:gd name="adj2" fmla="val 2041155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A06E09CD-B1F9-4C67-AC50-F4B65C5FA177}"/>
                  </a:ext>
                </a:extLst>
              </p:cNvPr>
              <p:cNvSpPr/>
              <p:nvPr/>
            </p:nvSpPr>
            <p:spPr>
              <a:xfrm rot="15780880">
                <a:off x="7477303" y="3770189"/>
                <a:ext cx="5559877" cy="2740155"/>
              </a:xfrm>
              <a:prstGeom prst="arc">
                <a:avLst>
                  <a:gd name="adj1" fmla="val 16200000"/>
                  <a:gd name="adj2" fmla="val 1930230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16EC0042-8255-437B-A446-C2B872BF11DC}"/>
                  </a:ext>
                </a:extLst>
              </p:cNvPr>
              <p:cNvSpPr/>
              <p:nvPr/>
            </p:nvSpPr>
            <p:spPr>
              <a:xfrm rot="15613073">
                <a:off x="7504362" y="3899971"/>
                <a:ext cx="5559877" cy="2740155"/>
              </a:xfrm>
              <a:prstGeom prst="arc">
                <a:avLst>
                  <a:gd name="adj1" fmla="val 19774940"/>
                  <a:gd name="adj2" fmla="val 2045381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146D5F7-D61D-4B26-9B47-6087F2952726}"/>
                  </a:ext>
                </a:extLst>
              </p:cNvPr>
              <p:cNvGrpSpPr/>
              <p:nvPr/>
            </p:nvGrpSpPr>
            <p:grpSpPr>
              <a:xfrm>
                <a:off x="8280390" y="2533664"/>
                <a:ext cx="1333093" cy="2767340"/>
                <a:chOff x="8280390" y="2533664"/>
                <a:chExt cx="1333093" cy="2767340"/>
              </a:xfrm>
            </p:grpSpPr>
            <p:sp>
              <p:nvSpPr>
                <p:cNvPr id="21" name="Arc 20">
                  <a:extLst>
                    <a:ext uri="{FF2B5EF4-FFF2-40B4-BE49-F238E27FC236}">
                      <a16:creationId xmlns:a16="http://schemas.microsoft.com/office/drawing/2014/main" id="{8CA2BA34-245C-48E5-975A-7F69A2C53875}"/>
                    </a:ext>
                  </a:extLst>
                </p:cNvPr>
                <p:cNvSpPr/>
                <p:nvPr/>
              </p:nvSpPr>
              <p:spPr>
                <a:xfrm>
                  <a:off x="8280390" y="3028958"/>
                  <a:ext cx="1333093" cy="802528"/>
                </a:xfrm>
                <a:prstGeom prst="arc">
                  <a:avLst>
                    <a:gd name="adj1" fmla="val 15834192"/>
                    <a:gd name="adj2" fmla="val 5787761"/>
                  </a:avLst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641961CF-1720-4FC4-B147-786C8075701E}"/>
                    </a:ext>
                  </a:extLst>
                </p:cNvPr>
                <p:cNvSpPr/>
                <p:nvPr/>
              </p:nvSpPr>
              <p:spPr>
                <a:xfrm>
                  <a:off x="8598268" y="3173464"/>
                  <a:ext cx="876299" cy="511071"/>
                </a:xfrm>
                <a:prstGeom prst="arc">
                  <a:avLst>
                    <a:gd name="adj1" fmla="val 17162332"/>
                    <a:gd name="adj2" fmla="val 6769727"/>
                  </a:avLst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D41E65E-0EFE-4786-92F0-83F4EBA73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6553" y="5301003"/>
                  <a:ext cx="298847" cy="1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87370F8-6DF6-47DE-8037-9E5E0318C16E}"/>
                    </a:ext>
                  </a:extLst>
                </p:cNvPr>
                <p:cNvSpPr/>
                <p:nvPr/>
              </p:nvSpPr>
              <p:spPr>
                <a:xfrm>
                  <a:off x="9003933" y="2533664"/>
                  <a:ext cx="369116" cy="385894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CDA2A2D-7952-4E3B-AB83-FBBA09EA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18977" flipH="1" flipV="1">
                  <a:off x="9066293" y="2627708"/>
                  <a:ext cx="55055" cy="6880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96D35ED-4FE8-4D8D-9477-25476E797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518977" flipH="1" flipV="1">
                  <a:off x="9060870" y="2633540"/>
                  <a:ext cx="67418" cy="5618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42B3BE61-F537-4A0F-AE71-B4B30060DDC6}"/>
                    </a:ext>
                  </a:extLst>
                </p:cNvPr>
                <p:cNvSpPr/>
                <p:nvPr/>
              </p:nvSpPr>
              <p:spPr>
                <a:xfrm rot="21051415">
                  <a:off x="8909319" y="2796429"/>
                  <a:ext cx="195006" cy="86645"/>
                </a:xfrm>
                <a:prstGeom prst="arc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F3EF83-76CC-4D87-9D61-8E6EF1F606DE}"/>
                </a:ext>
              </a:extLst>
            </p:cNvPr>
            <p:cNvGrpSpPr/>
            <p:nvPr/>
          </p:nvGrpSpPr>
          <p:grpSpPr>
            <a:xfrm>
              <a:off x="6716793" y="2127936"/>
              <a:ext cx="3816944" cy="3734675"/>
              <a:chOff x="7158753" y="2135556"/>
              <a:chExt cx="3816944" cy="3734675"/>
            </a:xfrm>
          </p:grpSpPr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A9ED32D3-31FA-457B-A281-C056449015D0}"/>
                  </a:ext>
                </a:extLst>
              </p:cNvPr>
              <p:cNvSpPr/>
              <p:nvPr/>
            </p:nvSpPr>
            <p:spPr>
              <a:xfrm>
                <a:off x="7421247" y="3155136"/>
                <a:ext cx="642745" cy="697721"/>
              </a:xfrm>
              <a:prstGeom prst="arc">
                <a:avLst>
                  <a:gd name="adj1" fmla="val 1409750"/>
                  <a:gd name="adj2" fmla="val 104000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54461CA-88D1-4805-B593-A4326F06ED06}"/>
                  </a:ext>
                </a:extLst>
              </p:cNvPr>
              <p:cNvSpPr/>
              <p:nvPr/>
            </p:nvSpPr>
            <p:spPr>
              <a:xfrm>
                <a:off x="7158753" y="3016871"/>
                <a:ext cx="1157628" cy="1119525"/>
              </a:xfrm>
              <a:prstGeom prst="arc">
                <a:avLst>
                  <a:gd name="adj1" fmla="val 266819"/>
                  <a:gd name="adj2" fmla="val 1079969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3C88F27-5214-4AEB-A4C2-CE8DDE0B16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22349" y="2741694"/>
                <a:ext cx="260356" cy="4524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FE3A7EA3-85F5-4C6A-8B50-64EE50BCEA66}"/>
                  </a:ext>
                </a:extLst>
              </p:cNvPr>
              <p:cNvSpPr/>
              <p:nvPr/>
            </p:nvSpPr>
            <p:spPr>
              <a:xfrm rot="15982091">
                <a:off x="7278936" y="2235544"/>
                <a:ext cx="2422792" cy="2659316"/>
              </a:xfrm>
              <a:prstGeom prst="arc">
                <a:avLst>
                  <a:gd name="adj1" fmla="val 16200000"/>
                  <a:gd name="adj2" fmla="val 1887710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2A022AE1-3E16-4850-889C-695DA631B92C}"/>
                  </a:ext>
                </a:extLst>
              </p:cNvPr>
              <p:cNvSpPr/>
              <p:nvPr/>
            </p:nvSpPr>
            <p:spPr>
              <a:xfrm rot="15982091">
                <a:off x="7719731" y="2128101"/>
                <a:ext cx="2062716" cy="2659316"/>
              </a:xfrm>
              <a:prstGeom prst="arc">
                <a:avLst>
                  <a:gd name="adj1" fmla="val 16200000"/>
                  <a:gd name="adj2" fmla="val 1852784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AA16682A-C243-4365-9823-A08229056188}"/>
                  </a:ext>
                </a:extLst>
              </p:cNvPr>
              <p:cNvSpPr/>
              <p:nvPr/>
            </p:nvSpPr>
            <p:spPr>
              <a:xfrm rot="16200000">
                <a:off x="8419015" y="2284884"/>
                <a:ext cx="2454047" cy="2659316"/>
              </a:xfrm>
              <a:prstGeom prst="arc">
                <a:avLst>
                  <a:gd name="adj1" fmla="val 16136026"/>
                  <a:gd name="adj2" fmla="val 1813229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2695D817-8B90-4D13-AF8C-0BA0E50705E7}"/>
                  </a:ext>
                </a:extLst>
              </p:cNvPr>
              <p:cNvSpPr/>
              <p:nvPr/>
            </p:nvSpPr>
            <p:spPr>
              <a:xfrm rot="16200000">
                <a:off x="7471718" y="2673236"/>
                <a:ext cx="3734675" cy="2659316"/>
              </a:xfrm>
              <a:prstGeom prst="arc">
                <a:avLst>
                  <a:gd name="adj1" fmla="val 17092199"/>
                  <a:gd name="adj2" fmla="val 1908696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6B2B386-ABF1-4B50-A53A-6845114D5A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86521" y="2867763"/>
                <a:ext cx="270674" cy="6474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2A46528A-BC7F-401C-8D9F-3CE3362725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9" r="14968" b="15333"/>
          <a:stretch/>
        </p:blipFill>
        <p:spPr>
          <a:xfrm>
            <a:off x="5019117" y="460308"/>
            <a:ext cx="2160000" cy="2589884"/>
          </a:xfrm>
          <a:prstGeom prst="rect">
            <a:avLst/>
          </a:prstGeom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4F345F47-59F7-4B66-A5B8-0EF958CCEC3B}"/>
              </a:ext>
            </a:extLst>
          </p:cNvPr>
          <p:cNvSpPr txBox="1">
            <a:spLocks/>
          </p:cNvSpPr>
          <p:nvPr/>
        </p:nvSpPr>
        <p:spPr>
          <a:xfrm>
            <a:off x="5453430" y="3059637"/>
            <a:ext cx="1285133" cy="12038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0" b="1" dirty="0"/>
              <a:t>≈</a:t>
            </a:r>
            <a:endParaRPr lang="en-US" sz="90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96020E1-D48B-46CD-AE78-266EA5121485}"/>
              </a:ext>
            </a:extLst>
          </p:cNvPr>
          <p:cNvSpPr txBox="1">
            <a:spLocks/>
          </p:cNvSpPr>
          <p:nvPr/>
        </p:nvSpPr>
        <p:spPr>
          <a:xfrm>
            <a:off x="4461335" y="4517011"/>
            <a:ext cx="3269321" cy="15084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latin typeface="Biome" panose="020B0503030204020804" pitchFamily="34" charset="0"/>
                <a:cs typeface="Biome" panose="020B0503030204020804" pitchFamily="34" charset="0"/>
              </a:rPr>
              <a:t>10 pounds</a:t>
            </a:r>
          </a:p>
          <a:p>
            <a:pPr algn="ctr"/>
            <a:endParaRPr lang="en-US" altLang="zh-CN" sz="16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en-US" sz="2800" dirty="0">
                <a:latin typeface="Biome" panose="020B0503030204020804" pitchFamily="34" charset="0"/>
                <a:cs typeface="Biome" panose="020B0503030204020804" pitchFamily="34" charset="0"/>
              </a:rPr>
              <a:t>[4.5 kg]</a:t>
            </a:r>
          </a:p>
        </p:txBody>
      </p:sp>
    </p:spTree>
    <p:extLst>
      <p:ext uri="{BB962C8B-B14F-4D97-AF65-F5344CB8AC3E}">
        <p14:creationId xmlns:p14="http://schemas.microsoft.com/office/powerpoint/2010/main" val="377023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566C2BE-CB5C-4B39-AC5C-E99F1E0AC32F}"/>
              </a:ext>
            </a:extLst>
          </p:cNvPr>
          <p:cNvSpPr/>
          <p:nvPr/>
        </p:nvSpPr>
        <p:spPr>
          <a:xfrm>
            <a:off x="609599" y="285750"/>
            <a:ext cx="10991851" cy="3743324"/>
          </a:xfrm>
          <a:prstGeom prst="rect">
            <a:avLst/>
          </a:prstGeom>
          <a:solidFill>
            <a:srgbClr val="43C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14465867-739C-48C3-8428-81F62795EDD0}"/>
              </a:ext>
            </a:extLst>
          </p:cNvPr>
          <p:cNvSpPr txBox="1">
            <a:spLocks/>
          </p:cNvSpPr>
          <p:nvPr/>
        </p:nvSpPr>
        <p:spPr>
          <a:xfrm>
            <a:off x="5453430" y="3059637"/>
            <a:ext cx="1285133" cy="12038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0" b="1" dirty="0"/>
              <a:t>≈</a:t>
            </a:r>
            <a:endParaRPr lang="en-US" sz="90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9526E6B2-F1D9-4281-9FC4-874ED3676FF6}"/>
              </a:ext>
            </a:extLst>
          </p:cNvPr>
          <p:cNvSpPr txBox="1">
            <a:spLocks/>
          </p:cNvSpPr>
          <p:nvPr/>
        </p:nvSpPr>
        <p:spPr>
          <a:xfrm>
            <a:off x="3189436" y="400832"/>
            <a:ext cx="1438705" cy="6701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latin typeface="Biome" panose="020B0503030204020804" pitchFamily="34" charset="0"/>
                <a:cs typeface="Biome" panose="020B0503030204020804" pitchFamily="34" charset="0"/>
              </a:rPr>
              <a:t>2 inch</a:t>
            </a:r>
            <a:endParaRPr lang="en-US" sz="28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2EF1D1F-2496-438B-9C5B-58B72411E36E}"/>
              </a:ext>
            </a:extLst>
          </p:cNvPr>
          <p:cNvGrpSpPr>
            <a:grpSpLocks noChangeAspect="1"/>
          </p:cNvGrpSpPr>
          <p:nvPr/>
        </p:nvGrpSpPr>
        <p:grpSpPr>
          <a:xfrm>
            <a:off x="4899120" y="4293623"/>
            <a:ext cx="2196000" cy="1920366"/>
            <a:chOff x="6005246" y="4279667"/>
            <a:chExt cx="2393752" cy="2093295"/>
          </a:xfrm>
        </p:grpSpPr>
        <p:pic>
          <p:nvPicPr>
            <p:cNvPr id="53" name="Picture 52" descr="A close up of a logo&#10;&#10;Description automatically generated">
              <a:extLst>
                <a:ext uri="{FF2B5EF4-FFF2-40B4-BE49-F238E27FC236}">
                  <a16:creationId xmlns:a16="http://schemas.microsoft.com/office/drawing/2014/main" id="{DE6C0586-86A9-4802-ADE1-D00E34D94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52"/>
            <a:stretch/>
          </p:blipFill>
          <p:spPr>
            <a:xfrm>
              <a:off x="6005246" y="4279667"/>
              <a:ext cx="2393752" cy="2093295"/>
            </a:xfrm>
            <a:prstGeom prst="rect">
              <a:avLst/>
            </a:prstGeom>
          </p:spPr>
        </p:pic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096020E1-D48B-46CD-AE78-266EA5121485}"/>
                </a:ext>
              </a:extLst>
            </p:cNvPr>
            <p:cNvSpPr txBox="1">
              <a:spLocks/>
            </p:cNvSpPr>
            <p:nvPr/>
          </p:nvSpPr>
          <p:spPr>
            <a:xfrm>
              <a:off x="6503245" y="5474404"/>
              <a:ext cx="1397754" cy="77231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+ 9 L</a:t>
              </a:r>
              <a:endParaRPr lang="en-US" sz="30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768D69-BB7A-2F4D-BAB5-2B252706A36F}"/>
              </a:ext>
            </a:extLst>
          </p:cNvPr>
          <p:cNvGrpSpPr/>
          <p:nvPr/>
        </p:nvGrpSpPr>
        <p:grpSpPr>
          <a:xfrm>
            <a:off x="4820124" y="390740"/>
            <a:ext cx="2376000" cy="2537535"/>
            <a:chOff x="4820124" y="390740"/>
            <a:chExt cx="2376000" cy="253753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3BFE536-5B37-4A57-93D3-EC71902780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20124" y="390740"/>
              <a:ext cx="2376000" cy="2537535"/>
              <a:chOff x="4820122" y="352640"/>
              <a:chExt cx="2612231" cy="2789833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8BC5D8-9403-466A-A14D-40E42667C983}"/>
                  </a:ext>
                </a:extLst>
              </p:cNvPr>
              <p:cNvGrpSpPr/>
              <p:nvPr/>
            </p:nvGrpSpPr>
            <p:grpSpPr>
              <a:xfrm>
                <a:off x="4820122" y="352640"/>
                <a:ext cx="2612231" cy="2789833"/>
                <a:chOff x="4820125" y="352640"/>
                <a:chExt cx="2612234" cy="2789835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D94F974C-2AAE-4E12-A93D-EDD9171658E2}"/>
                    </a:ext>
                  </a:extLst>
                </p:cNvPr>
                <p:cNvGrpSpPr/>
                <p:nvPr/>
              </p:nvGrpSpPr>
              <p:grpSpPr>
                <a:xfrm>
                  <a:off x="4820125" y="352640"/>
                  <a:ext cx="2612234" cy="2789835"/>
                  <a:chOff x="5651741" y="417237"/>
                  <a:chExt cx="2612232" cy="2789831"/>
                </a:xfrm>
              </p:grpSpPr>
              <p:pic>
                <p:nvPicPr>
                  <p:cNvPr id="57" name="Picture 56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38205F9F-D52A-4E20-B178-8CFDA55063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419" r="14968" b="15333"/>
                  <a:stretch/>
                </p:blipFill>
                <p:spPr>
                  <a:xfrm rot="2624363">
                    <a:off x="5937215" y="417237"/>
                    <a:ext cx="2326758" cy="2789831"/>
                  </a:xfrm>
                  <a:prstGeom prst="rect">
                    <a:avLst/>
                  </a:prstGeom>
                </p:spPr>
              </p:pic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A7D3A01F-FEEE-4473-9330-9C7FFE71B8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66867" y="648262"/>
                    <a:ext cx="918741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headEnd type="arrow" w="sm" len="sm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043FD55D-9F60-45E6-9918-A11E0CB7D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51741" y="648262"/>
                    <a:ext cx="0" cy="1746147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prstDash val="sysDot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27D5D7B-778D-4C4C-B87D-3B5F7CF21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554477" y="1534604"/>
                  <a:ext cx="273523" cy="365763"/>
                </a:xfrm>
                <a:prstGeom prst="line">
                  <a:avLst/>
                </a:prstGeom>
                <a:ln w="139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1D357E1-F050-47BD-B545-43E22FC9B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90255" y="1638771"/>
                  <a:ext cx="352358" cy="227244"/>
                </a:xfrm>
                <a:prstGeom prst="line">
                  <a:avLst/>
                </a:prstGeom>
                <a:ln w="139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2F82E60-BC96-4DE5-9D60-C92F45C3298C}"/>
                  </a:ext>
                </a:extLst>
              </p:cNvPr>
              <p:cNvSpPr/>
              <p:nvPr/>
            </p:nvSpPr>
            <p:spPr>
              <a:xfrm>
                <a:off x="6036983" y="2028201"/>
                <a:ext cx="453265" cy="635486"/>
              </a:xfrm>
              <a:prstGeom prst="rect">
                <a:avLst/>
              </a:prstGeom>
              <a:solidFill>
                <a:srgbClr val="43C9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6AF4134C-6BD5-42CE-BBE8-404A84139F72}"/>
                </a:ext>
              </a:extLst>
            </p:cNvPr>
            <p:cNvSpPr/>
            <p:nvPr/>
          </p:nvSpPr>
          <p:spPr>
            <a:xfrm>
              <a:off x="5701616" y="2257324"/>
              <a:ext cx="572224" cy="305077"/>
            </a:xfrm>
            <a:prstGeom prst="arc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D97757B-691B-4222-B9CC-120A7C618C60}"/>
              </a:ext>
            </a:extLst>
          </p:cNvPr>
          <p:cNvSpPr/>
          <p:nvPr/>
        </p:nvSpPr>
        <p:spPr>
          <a:xfrm>
            <a:off x="5577683" y="4578902"/>
            <a:ext cx="901316" cy="60913"/>
          </a:xfrm>
          <a:custGeom>
            <a:avLst/>
            <a:gdLst>
              <a:gd name="connsiteX0" fmla="*/ 0 w 1394691"/>
              <a:gd name="connsiteY0" fmla="*/ 129321 h 147793"/>
              <a:gd name="connsiteX1" fmla="*/ 240146 w 1394691"/>
              <a:gd name="connsiteY1" fmla="*/ 36957 h 147793"/>
              <a:gd name="connsiteX2" fmla="*/ 424873 w 1394691"/>
              <a:gd name="connsiteY2" fmla="*/ 138557 h 147793"/>
              <a:gd name="connsiteX3" fmla="*/ 711200 w 1394691"/>
              <a:gd name="connsiteY3" fmla="*/ 12 h 147793"/>
              <a:gd name="connsiteX4" fmla="*/ 997528 w 1394691"/>
              <a:gd name="connsiteY4" fmla="*/ 138557 h 147793"/>
              <a:gd name="connsiteX5" fmla="*/ 1274618 w 1394691"/>
              <a:gd name="connsiteY5" fmla="*/ 12 h 147793"/>
              <a:gd name="connsiteX6" fmla="*/ 1394691 w 1394691"/>
              <a:gd name="connsiteY6" fmla="*/ 147793 h 14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4691" h="147793">
                <a:moveTo>
                  <a:pt x="0" y="129321"/>
                </a:moveTo>
                <a:cubicBezTo>
                  <a:pt x="84667" y="82369"/>
                  <a:pt x="169334" y="35418"/>
                  <a:pt x="240146" y="36957"/>
                </a:cubicBezTo>
                <a:cubicBezTo>
                  <a:pt x="310958" y="38496"/>
                  <a:pt x="346364" y="144714"/>
                  <a:pt x="424873" y="138557"/>
                </a:cubicBezTo>
                <a:cubicBezTo>
                  <a:pt x="503382" y="132400"/>
                  <a:pt x="615758" y="12"/>
                  <a:pt x="711200" y="12"/>
                </a:cubicBezTo>
                <a:cubicBezTo>
                  <a:pt x="806642" y="12"/>
                  <a:pt x="903625" y="138557"/>
                  <a:pt x="997528" y="138557"/>
                </a:cubicBezTo>
                <a:cubicBezTo>
                  <a:pt x="1091431" y="138557"/>
                  <a:pt x="1208424" y="-1527"/>
                  <a:pt x="1274618" y="12"/>
                </a:cubicBezTo>
                <a:cubicBezTo>
                  <a:pt x="1340812" y="1551"/>
                  <a:pt x="1388533" y="98533"/>
                  <a:pt x="1394691" y="14779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0CC79F2-35E6-43EE-BB28-DFDF809FC058}"/>
              </a:ext>
            </a:extLst>
          </p:cNvPr>
          <p:cNvSpPr/>
          <p:nvPr/>
        </p:nvSpPr>
        <p:spPr>
          <a:xfrm>
            <a:off x="5864012" y="4740697"/>
            <a:ext cx="549146" cy="53725"/>
          </a:xfrm>
          <a:custGeom>
            <a:avLst/>
            <a:gdLst>
              <a:gd name="connsiteX0" fmla="*/ 0 w 849745"/>
              <a:gd name="connsiteY0" fmla="*/ 65698 h 130353"/>
              <a:gd name="connsiteX1" fmla="*/ 166254 w 849745"/>
              <a:gd name="connsiteY1" fmla="*/ 1044 h 130353"/>
              <a:gd name="connsiteX2" fmla="*/ 360218 w 849745"/>
              <a:gd name="connsiteY2" fmla="*/ 111880 h 130353"/>
              <a:gd name="connsiteX3" fmla="*/ 544945 w 849745"/>
              <a:gd name="connsiteY3" fmla="*/ 19517 h 130353"/>
              <a:gd name="connsiteX4" fmla="*/ 665018 w 849745"/>
              <a:gd name="connsiteY4" fmla="*/ 130353 h 130353"/>
              <a:gd name="connsiteX5" fmla="*/ 849745 w 849745"/>
              <a:gd name="connsiteY5" fmla="*/ 19517 h 13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745" h="130353">
                <a:moveTo>
                  <a:pt x="0" y="65698"/>
                </a:moveTo>
                <a:cubicBezTo>
                  <a:pt x="53109" y="29522"/>
                  <a:pt x="106218" y="-6653"/>
                  <a:pt x="166254" y="1044"/>
                </a:cubicBezTo>
                <a:cubicBezTo>
                  <a:pt x="226290" y="8741"/>
                  <a:pt x="297103" y="108801"/>
                  <a:pt x="360218" y="111880"/>
                </a:cubicBezTo>
                <a:cubicBezTo>
                  <a:pt x="423333" y="114959"/>
                  <a:pt x="494145" y="16438"/>
                  <a:pt x="544945" y="19517"/>
                </a:cubicBezTo>
                <a:cubicBezTo>
                  <a:pt x="595745" y="22596"/>
                  <a:pt x="614218" y="130353"/>
                  <a:pt x="665018" y="130353"/>
                </a:cubicBezTo>
                <a:cubicBezTo>
                  <a:pt x="715818" y="130353"/>
                  <a:pt x="786630" y="61081"/>
                  <a:pt x="849745" y="19517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ABBCF36-1F80-44D7-9302-CF10BF214117}"/>
              </a:ext>
            </a:extLst>
          </p:cNvPr>
          <p:cNvGrpSpPr/>
          <p:nvPr/>
        </p:nvGrpSpPr>
        <p:grpSpPr>
          <a:xfrm>
            <a:off x="10937591" y="6136640"/>
            <a:ext cx="1254408" cy="828436"/>
            <a:chOff x="449177" y="1172957"/>
            <a:chExt cx="10806739" cy="680703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8866C79-E544-4D22-B45D-60603A9CF4FC}"/>
                </a:ext>
              </a:extLst>
            </p:cNvPr>
            <p:cNvGrpSpPr/>
            <p:nvPr/>
          </p:nvGrpSpPr>
          <p:grpSpPr>
            <a:xfrm>
              <a:off x="449177" y="1172957"/>
              <a:ext cx="2471637" cy="4093826"/>
              <a:chOff x="440770" y="1140902"/>
              <a:chExt cx="2471637" cy="4093826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8F27A4C-4677-4636-8170-34CB9D26D7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49553" y="2199859"/>
                <a:ext cx="362854" cy="5706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EBF6B4F-458A-406D-AC5A-D3E2EEBE7365}"/>
                  </a:ext>
                </a:extLst>
              </p:cNvPr>
              <p:cNvSpPr/>
              <p:nvPr/>
            </p:nvSpPr>
            <p:spPr>
              <a:xfrm>
                <a:off x="1958355" y="1140902"/>
                <a:ext cx="369116" cy="38589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335B828-34B9-4F78-9F93-FD8FD83AEE8A}"/>
                  </a:ext>
                </a:extLst>
              </p:cNvPr>
              <p:cNvCxnSpPr>
                <a:cxnSpLocks/>
                <a:stCxn id="189" idx="3"/>
                <a:endCxn id="191" idx="7"/>
              </p:cNvCxnSpPr>
              <p:nvPr/>
            </p:nvCxnSpPr>
            <p:spPr>
              <a:xfrm flipH="1">
                <a:off x="1001234" y="1470283"/>
                <a:ext cx="1011177" cy="8567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48AF5CEA-6AC2-444C-8A6C-619F91552ADD}"/>
                  </a:ext>
                </a:extLst>
              </p:cNvPr>
              <p:cNvSpPr/>
              <p:nvPr/>
            </p:nvSpPr>
            <p:spPr>
              <a:xfrm>
                <a:off x="822819" y="1526796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BFF4895-3F42-4495-8E19-3CABCFB69A30}"/>
                  </a:ext>
                </a:extLst>
              </p:cNvPr>
              <p:cNvCxnSpPr>
                <a:cxnSpLocks/>
                <a:stCxn id="191" idx="3"/>
                <a:endCxn id="193" idx="0"/>
              </p:cNvCxnSpPr>
              <p:nvPr/>
            </p:nvCxnSpPr>
            <p:spPr>
              <a:xfrm flipH="1">
                <a:off x="545283" y="1696760"/>
                <a:ext cx="308147" cy="97420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A3B2831C-B179-44AF-B02B-5370ACE7C363}"/>
                  </a:ext>
                </a:extLst>
              </p:cNvPr>
              <p:cNvSpPr/>
              <p:nvPr/>
            </p:nvSpPr>
            <p:spPr>
              <a:xfrm>
                <a:off x="440770" y="2670961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8C3B7DB-626A-4C37-8E18-F7DDA828E681}"/>
                  </a:ext>
                </a:extLst>
              </p:cNvPr>
              <p:cNvCxnSpPr>
                <a:cxnSpLocks/>
                <a:stCxn id="193" idx="4"/>
                <a:endCxn id="195" idx="1"/>
              </p:cNvCxnSpPr>
              <p:nvPr/>
            </p:nvCxnSpPr>
            <p:spPr>
              <a:xfrm>
                <a:off x="545283" y="2870086"/>
                <a:ext cx="382049" cy="54530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82DB757-1C80-4AB3-B2FD-4E38CECEA7D2}"/>
                  </a:ext>
                </a:extLst>
              </p:cNvPr>
              <p:cNvSpPr/>
              <p:nvPr/>
            </p:nvSpPr>
            <p:spPr>
              <a:xfrm>
                <a:off x="896721" y="3386232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1937EDD-0874-4C24-BFE3-240362EB8EF0}"/>
                  </a:ext>
                </a:extLst>
              </p:cNvPr>
              <p:cNvCxnSpPr>
                <a:cxnSpLocks/>
                <a:stCxn id="195" idx="5"/>
                <a:endCxn id="197" idx="2"/>
              </p:cNvCxnSpPr>
              <p:nvPr/>
            </p:nvCxnSpPr>
            <p:spPr>
              <a:xfrm>
                <a:off x="1075136" y="3556196"/>
                <a:ext cx="1265391" cy="38439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EDEA197-08F6-40D3-B902-4F0E1B5660FE}"/>
                  </a:ext>
                </a:extLst>
              </p:cNvPr>
              <p:cNvSpPr/>
              <p:nvPr/>
            </p:nvSpPr>
            <p:spPr>
              <a:xfrm>
                <a:off x="2340527" y="3841024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87D8D52E-70FE-405E-B04C-EA40801E9030}"/>
                  </a:ext>
                </a:extLst>
              </p:cNvPr>
              <p:cNvCxnSpPr>
                <a:cxnSpLocks/>
                <a:stCxn id="199" idx="7"/>
                <a:endCxn id="197" idx="3"/>
              </p:cNvCxnSpPr>
              <p:nvPr/>
            </p:nvCxnSpPr>
            <p:spPr>
              <a:xfrm flipV="1">
                <a:off x="992146" y="4010988"/>
                <a:ext cx="1378992" cy="105377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B1F4BA1F-6F97-47A0-975B-FD356B4232D1}"/>
                  </a:ext>
                </a:extLst>
              </p:cNvPr>
              <p:cNvSpPr/>
              <p:nvPr/>
            </p:nvSpPr>
            <p:spPr>
              <a:xfrm>
                <a:off x="813731" y="5035603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394B39EF-98BC-4BD8-B557-30FA9983C165}"/>
                  </a:ext>
                </a:extLst>
              </p:cNvPr>
              <p:cNvCxnSpPr>
                <a:cxnSpLocks/>
                <a:stCxn id="191" idx="5"/>
                <a:endCxn id="201" idx="1"/>
              </p:cNvCxnSpPr>
              <p:nvPr/>
            </p:nvCxnSpPr>
            <p:spPr>
              <a:xfrm>
                <a:off x="1001234" y="1696760"/>
                <a:ext cx="494130" cy="74469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080EEE7-2089-4D23-90C0-4424883F1BAC}"/>
                  </a:ext>
                </a:extLst>
              </p:cNvPr>
              <p:cNvSpPr/>
              <p:nvPr/>
            </p:nvSpPr>
            <p:spPr>
              <a:xfrm>
                <a:off x="1464753" y="2412296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CD69185-B108-4DB7-8D3D-7F10CE99127F}"/>
                  </a:ext>
                </a:extLst>
              </p:cNvPr>
              <p:cNvSpPr/>
              <p:nvPr/>
            </p:nvSpPr>
            <p:spPr>
              <a:xfrm>
                <a:off x="2688897" y="2483487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E3553DCC-0EE0-4B71-8A7C-F8837A977E7E}"/>
                  </a:ext>
                </a:extLst>
              </p:cNvPr>
              <p:cNvCxnSpPr>
                <a:cxnSpLocks/>
                <a:stCxn id="201" idx="6"/>
                <a:endCxn id="202" idx="2"/>
              </p:cNvCxnSpPr>
              <p:nvPr/>
            </p:nvCxnSpPr>
            <p:spPr>
              <a:xfrm>
                <a:off x="1673779" y="2511859"/>
                <a:ext cx="1015118" cy="7119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EEBB6C0D-9DE2-4D68-93DF-12959B14DA71}"/>
                </a:ext>
              </a:extLst>
            </p:cNvPr>
            <p:cNvGrpSpPr/>
            <p:nvPr/>
          </p:nvGrpSpPr>
          <p:grpSpPr>
            <a:xfrm>
              <a:off x="2521478" y="2919643"/>
              <a:ext cx="893292" cy="2315085"/>
              <a:chOff x="2574818" y="2919643"/>
              <a:chExt cx="893292" cy="2315085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B6781D7A-C672-49DC-BAFD-64DB4AB37209}"/>
                  </a:ext>
                </a:extLst>
              </p:cNvPr>
              <p:cNvSpPr/>
              <p:nvPr/>
            </p:nvSpPr>
            <p:spPr>
              <a:xfrm>
                <a:off x="2575196" y="2919643"/>
                <a:ext cx="892914" cy="30206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4C9DC02-CB40-4043-910B-84B25E77F695}"/>
                  </a:ext>
                </a:extLst>
              </p:cNvPr>
              <p:cNvSpPr/>
              <p:nvPr/>
            </p:nvSpPr>
            <p:spPr>
              <a:xfrm rot="5400000">
                <a:off x="2060810" y="4081762"/>
                <a:ext cx="1929135" cy="20902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49656DA3-A609-4032-B198-36CFEBB4EA5E}"/>
                  </a:ext>
                </a:extLst>
              </p:cNvPr>
              <p:cNvSpPr/>
              <p:nvPr/>
            </p:nvSpPr>
            <p:spPr>
              <a:xfrm>
                <a:off x="2574818" y="5150843"/>
                <a:ext cx="892914" cy="8388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2278224-A7E6-4446-9AD7-34DABB0492E0}"/>
                </a:ext>
              </a:extLst>
            </p:cNvPr>
            <p:cNvGrpSpPr/>
            <p:nvPr/>
          </p:nvGrpSpPr>
          <p:grpSpPr>
            <a:xfrm>
              <a:off x="3595999" y="1972215"/>
              <a:ext cx="1882180" cy="3262513"/>
              <a:chOff x="3794119" y="1972215"/>
              <a:chExt cx="1882180" cy="3262513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7D2E0187-D5A1-4E24-91A2-3E7455C5641B}"/>
                  </a:ext>
                </a:extLst>
              </p:cNvPr>
              <p:cNvSpPr/>
              <p:nvPr/>
            </p:nvSpPr>
            <p:spPr>
              <a:xfrm>
                <a:off x="3794119" y="2919643"/>
                <a:ext cx="1882180" cy="30206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15BF2720-45CE-415D-B3A5-B5E48EAFD33D}"/>
                  </a:ext>
                </a:extLst>
              </p:cNvPr>
              <p:cNvSpPr/>
              <p:nvPr/>
            </p:nvSpPr>
            <p:spPr>
              <a:xfrm rot="5400000">
                <a:off x="3728697" y="4123704"/>
                <a:ext cx="2013023" cy="20902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3D2867A5-1209-43D1-B28D-1E6EE7D241E0}"/>
                  </a:ext>
                </a:extLst>
              </p:cNvPr>
              <p:cNvSpPr/>
              <p:nvPr/>
            </p:nvSpPr>
            <p:spPr>
              <a:xfrm>
                <a:off x="3966596" y="2867763"/>
                <a:ext cx="999687" cy="4571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8223C8B7-957D-4731-B343-9AEC09A16803}"/>
                  </a:ext>
                </a:extLst>
              </p:cNvPr>
              <p:cNvSpPr/>
              <p:nvPr/>
            </p:nvSpPr>
            <p:spPr>
              <a:xfrm rot="7033388">
                <a:off x="4650347" y="2449199"/>
                <a:ext cx="999687" cy="4571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6823BD-E993-4C8A-A6B4-430194369C32}"/>
                </a:ext>
              </a:extLst>
            </p:cNvPr>
            <p:cNvSpPr/>
            <p:nvPr/>
          </p:nvSpPr>
          <p:spPr>
            <a:xfrm>
              <a:off x="5689385" y="3329291"/>
              <a:ext cx="778236" cy="19754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BA97C9B-FCE8-4F35-BB90-5D2E4A2A82AF}"/>
                </a:ext>
              </a:extLst>
            </p:cNvPr>
            <p:cNvGrpSpPr/>
            <p:nvPr/>
          </p:nvGrpSpPr>
          <p:grpSpPr>
            <a:xfrm>
              <a:off x="7881928" y="2290335"/>
              <a:ext cx="3373988" cy="5689659"/>
              <a:chOff x="8280390" y="2360328"/>
              <a:chExt cx="3373988" cy="5689659"/>
            </a:xfrm>
          </p:grpSpPr>
          <p:sp>
            <p:nvSpPr>
              <p:cNvPr id="170" name="Arc 169">
                <a:extLst>
                  <a:ext uri="{FF2B5EF4-FFF2-40B4-BE49-F238E27FC236}">
                    <a16:creationId xmlns:a16="http://schemas.microsoft.com/office/drawing/2014/main" id="{53789B63-2AD5-4F9E-9507-E462E1484E1C}"/>
                  </a:ext>
                </a:extLst>
              </p:cNvPr>
              <p:cNvSpPr/>
              <p:nvPr/>
            </p:nvSpPr>
            <p:spPr>
              <a:xfrm rot="15780880">
                <a:off x="7213775" y="3778980"/>
                <a:ext cx="5559877" cy="2740155"/>
              </a:xfrm>
              <a:prstGeom prst="arc">
                <a:avLst>
                  <a:gd name="adj1" fmla="val 16200000"/>
                  <a:gd name="adj2" fmla="val 2041155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Arc 170">
                <a:extLst>
                  <a:ext uri="{FF2B5EF4-FFF2-40B4-BE49-F238E27FC236}">
                    <a16:creationId xmlns:a16="http://schemas.microsoft.com/office/drawing/2014/main" id="{5C0C1F6B-96A5-408A-9091-29C22EF4FF63}"/>
                  </a:ext>
                </a:extLst>
              </p:cNvPr>
              <p:cNvSpPr/>
              <p:nvPr/>
            </p:nvSpPr>
            <p:spPr>
              <a:xfrm rot="15780880">
                <a:off x="7477303" y="3770189"/>
                <a:ext cx="5559877" cy="2740155"/>
              </a:xfrm>
              <a:prstGeom prst="arc">
                <a:avLst>
                  <a:gd name="adj1" fmla="val 16200000"/>
                  <a:gd name="adj2" fmla="val 1930230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59CCDB66-EC7E-4744-897A-29D20E1AD80F}"/>
                  </a:ext>
                </a:extLst>
              </p:cNvPr>
              <p:cNvSpPr/>
              <p:nvPr/>
            </p:nvSpPr>
            <p:spPr>
              <a:xfrm rot="15613073">
                <a:off x="7504362" y="3899971"/>
                <a:ext cx="5559877" cy="2740155"/>
              </a:xfrm>
              <a:prstGeom prst="arc">
                <a:avLst>
                  <a:gd name="adj1" fmla="val 19774940"/>
                  <a:gd name="adj2" fmla="val 2045381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9620800C-C5C4-4F12-A37D-833562127992}"/>
                  </a:ext>
                </a:extLst>
              </p:cNvPr>
              <p:cNvGrpSpPr/>
              <p:nvPr/>
            </p:nvGrpSpPr>
            <p:grpSpPr>
              <a:xfrm>
                <a:off x="8280390" y="2533664"/>
                <a:ext cx="1333093" cy="2767340"/>
                <a:chOff x="8280390" y="2533664"/>
                <a:chExt cx="1333093" cy="2767340"/>
              </a:xfrm>
            </p:grpSpPr>
            <p:sp>
              <p:nvSpPr>
                <p:cNvPr id="174" name="Arc 173">
                  <a:extLst>
                    <a:ext uri="{FF2B5EF4-FFF2-40B4-BE49-F238E27FC236}">
                      <a16:creationId xmlns:a16="http://schemas.microsoft.com/office/drawing/2014/main" id="{9EB6D739-E420-4643-8217-B15EB8DDC3B7}"/>
                    </a:ext>
                  </a:extLst>
                </p:cNvPr>
                <p:cNvSpPr/>
                <p:nvPr/>
              </p:nvSpPr>
              <p:spPr>
                <a:xfrm>
                  <a:off x="8280390" y="3028958"/>
                  <a:ext cx="1333093" cy="802528"/>
                </a:xfrm>
                <a:prstGeom prst="arc">
                  <a:avLst>
                    <a:gd name="adj1" fmla="val 15834192"/>
                    <a:gd name="adj2" fmla="val 5787761"/>
                  </a:avLst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Arc 174">
                  <a:extLst>
                    <a:ext uri="{FF2B5EF4-FFF2-40B4-BE49-F238E27FC236}">
                      <a16:creationId xmlns:a16="http://schemas.microsoft.com/office/drawing/2014/main" id="{F177D3F3-C552-44B2-A96C-35FF973B2E06}"/>
                    </a:ext>
                  </a:extLst>
                </p:cNvPr>
                <p:cNvSpPr/>
                <p:nvPr/>
              </p:nvSpPr>
              <p:spPr>
                <a:xfrm>
                  <a:off x="8598268" y="3173464"/>
                  <a:ext cx="876299" cy="511071"/>
                </a:xfrm>
                <a:prstGeom prst="arc">
                  <a:avLst>
                    <a:gd name="adj1" fmla="val 17162332"/>
                    <a:gd name="adj2" fmla="val 6769727"/>
                  </a:avLst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DEE15CCA-F92C-4A49-B4DF-5446189A2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6553" y="5301003"/>
                  <a:ext cx="298847" cy="1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FB37515B-08EA-4530-99FA-BEB3DF76B512}"/>
                    </a:ext>
                  </a:extLst>
                </p:cNvPr>
                <p:cNvSpPr/>
                <p:nvPr/>
              </p:nvSpPr>
              <p:spPr>
                <a:xfrm>
                  <a:off x="9003933" y="2533664"/>
                  <a:ext cx="369116" cy="385894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6BB68F3-ADAD-411B-807F-723DD3F7B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18977" flipH="1" flipV="1">
                  <a:off x="9066293" y="2627708"/>
                  <a:ext cx="55055" cy="6880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1D6394B0-2840-4B52-8964-7EA4D3F34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518977" flipH="1" flipV="1">
                  <a:off x="9060870" y="2633540"/>
                  <a:ext cx="67418" cy="5618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51705ABB-7260-401B-8E22-4EA097F4F84A}"/>
                    </a:ext>
                  </a:extLst>
                </p:cNvPr>
                <p:cNvSpPr/>
                <p:nvPr/>
              </p:nvSpPr>
              <p:spPr>
                <a:xfrm rot="21051415">
                  <a:off x="8909319" y="2796429"/>
                  <a:ext cx="195006" cy="86645"/>
                </a:xfrm>
                <a:prstGeom prst="arc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3F7AF9-23D6-428E-A874-8A8E6EA47C45}"/>
                </a:ext>
              </a:extLst>
            </p:cNvPr>
            <p:cNvGrpSpPr/>
            <p:nvPr/>
          </p:nvGrpSpPr>
          <p:grpSpPr>
            <a:xfrm>
              <a:off x="6716793" y="2127936"/>
              <a:ext cx="3816944" cy="3734675"/>
              <a:chOff x="7158753" y="2135556"/>
              <a:chExt cx="3816944" cy="3734675"/>
            </a:xfrm>
          </p:grpSpPr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9691F22C-C99E-4D6C-A2A9-A241FF562924}"/>
                  </a:ext>
                </a:extLst>
              </p:cNvPr>
              <p:cNvSpPr/>
              <p:nvPr/>
            </p:nvSpPr>
            <p:spPr>
              <a:xfrm>
                <a:off x="7421247" y="3155136"/>
                <a:ext cx="642745" cy="697721"/>
              </a:xfrm>
              <a:prstGeom prst="arc">
                <a:avLst>
                  <a:gd name="adj1" fmla="val 1409750"/>
                  <a:gd name="adj2" fmla="val 104000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Arc 162">
                <a:extLst>
                  <a:ext uri="{FF2B5EF4-FFF2-40B4-BE49-F238E27FC236}">
                    <a16:creationId xmlns:a16="http://schemas.microsoft.com/office/drawing/2014/main" id="{F53A4116-05D3-44A4-A033-CEBB7EC716E3}"/>
                  </a:ext>
                </a:extLst>
              </p:cNvPr>
              <p:cNvSpPr/>
              <p:nvPr/>
            </p:nvSpPr>
            <p:spPr>
              <a:xfrm>
                <a:off x="7158753" y="3016871"/>
                <a:ext cx="1157628" cy="1119525"/>
              </a:xfrm>
              <a:prstGeom prst="arc">
                <a:avLst>
                  <a:gd name="adj1" fmla="val 266819"/>
                  <a:gd name="adj2" fmla="val 1079969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75337B0-C456-41C1-8F42-9DAC7BD9E4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22349" y="2741694"/>
                <a:ext cx="260356" cy="4524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Arc 164">
                <a:extLst>
                  <a:ext uri="{FF2B5EF4-FFF2-40B4-BE49-F238E27FC236}">
                    <a16:creationId xmlns:a16="http://schemas.microsoft.com/office/drawing/2014/main" id="{9F613DA2-B642-4710-9A3A-E658AFB77AFF}"/>
                  </a:ext>
                </a:extLst>
              </p:cNvPr>
              <p:cNvSpPr/>
              <p:nvPr/>
            </p:nvSpPr>
            <p:spPr>
              <a:xfrm rot="15982091">
                <a:off x="7278936" y="2235544"/>
                <a:ext cx="2422792" cy="2659316"/>
              </a:xfrm>
              <a:prstGeom prst="arc">
                <a:avLst>
                  <a:gd name="adj1" fmla="val 16200000"/>
                  <a:gd name="adj2" fmla="val 1887710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0B888FAF-36F8-4B1F-A33C-7DCA8B6C30A9}"/>
                  </a:ext>
                </a:extLst>
              </p:cNvPr>
              <p:cNvSpPr/>
              <p:nvPr/>
            </p:nvSpPr>
            <p:spPr>
              <a:xfrm rot="15982091">
                <a:off x="7719731" y="2128101"/>
                <a:ext cx="2062716" cy="2659316"/>
              </a:xfrm>
              <a:prstGeom prst="arc">
                <a:avLst>
                  <a:gd name="adj1" fmla="val 16200000"/>
                  <a:gd name="adj2" fmla="val 1852784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Arc 166">
                <a:extLst>
                  <a:ext uri="{FF2B5EF4-FFF2-40B4-BE49-F238E27FC236}">
                    <a16:creationId xmlns:a16="http://schemas.microsoft.com/office/drawing/2014/main" id="{E4657049-8AEF-4ADF-B661-ECFE32DDDFA6}"/>
                  </a:ext>
                </a:extLst>
              </p:cNvPr>
              <p:cNvSpPr/>
              <p:nvPr/>
            </p:nvSpPr>
            <p:spPr>
              <a:xfrm rot="16200000">
                <a:off x="8419015" y="2284884"/>
                <a:ext cx="2454047" cy="2659316"/>
              </a:xfrm>
              <a:prstGeom prst="arc">
                <a:avLst>
                  <a:gd name="adj1" fmla="val 16136026"/>
                  <a:gd name="adj2" fmla="val 1813229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Arc 167">
                <a:extLst>
                  <a:ext uri="{FF2B5EF4-FFF2-40B4-BE49-F238E27FC236}">
                    <a16:creationId xmlns:a16="http://schemas.microsoft.com/office/drawing/2014/main" id="{FED86115-583F-4A46-9EA1-E47C5439B26E}"/>
                  </a:ext>
                </a:extLst>
              </p:cNvPr>
              <p:cNvSpPr/>
              <p:nvPr/>
            </p:nvSpPr>
            <p:spPr>
              <a:xfrm rot="16200000">
                <a:off x="7471718" y="2673236"/>
                <a:ext cx="3734675" cy="2659316"/>
              </a:xfrm>
              <a:prstGeom prst="arc">
                <a:avLst>
                  <a:gd name="adj1" fmla="val 17092199"/>
                  <a:gd name="adj2" fmla="val 1908696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80B938F-33B5-4FA6-950C-7617CF5548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86521" y="2867763"/>
                <a:ext cx="270674" cy="6474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043354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F3296C9-8BE7-1E4C-A6AB-C529B752D2E0}"/>
              </a:ext>
            </a:extLst>
          </p:cNvPr>
          <p:cNvSpPr/>
          <p:nvPr/>
        </p:nvSpPr>
        <p:spPr>
          <a:xfrm>
            <a:off x="116898" y="0"/>
            <a:ext cx="6664271" cy="1736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C8E21C0-AA6E-5541-A638-FF2684509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68"/>
          <a:stretch/>
        </p:blipFill>
        <p:spPr>
          <a:xfrm>
            <a:off x="0" y="1736725"/>
            <a:ext cx="6871855" cy="51212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8DFDEA0-A528-6C40-950A-4D750FA86BE3}"/>
              </a:ext>
            </a:extLst>
          </p:cNvPr>
          <p:cNvSpPr/>
          <p:nvPr/>
        </p:nvSpPr>
        <p:spPr>
          <a:xfrm>
            <a:off x="-1" y="1719943"/>
            <a:ext cx="7038110" cy="5138057"/>
          </a:xfrm>
          <a:prstGeom prst="rect">
            <a:avLst/>
          </a:prstGeom>
          <a:gradFill flip="none" rotWithShape="1">
            <a:gsLst>
              <a:gs pos="85000">
                <a:schemeClr val="bg1">
                  <a:lumMod val="0"/>
                  <a:lumOff val="100000"/>
                </a:schemeClr>
              </a:gs>
              <a:gs pos="0">
                <a:schemeClr val="bg1">
                  <a:lumMod val="62000"/>
                  <a:lumOff val="38000"/>
                  <a:alpha val="3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421B6C6-04B1-7B44-A187-49542D956F8E}"/>
              </a:ext>
            </a:extLst>
          </p:cNvPr>
          <p:cNvGrpSpPr/>
          <p:nvPr/>
        </p:nvGrpSpPr>
        <p:grpSpPr>
          <a:xfrm>
            <a:off x="624304" y="671713"/>
            <a:ext cx="5342543" cy="800219"/>
            <a:chOff x="692988" y="731162"/>
            <a:chExt cx="6420467" cy="8002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F62505-21EF-E142-95A3-FF1694B47D4F}"/>
                </a:ext>
              </a:extLst>
            </p:cNvPr>
            <p:cNvSpPr/>
            <p:nvPr/>
          </p:nvSpPr>
          <p:spPr>
            <a:xfrm>
              <a:off x="1017455" y="731162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PROBLEM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INTRODUCTION</a:t>
              </a:r>
              <a:endParaRPr lang="en-CA" sz="2800" dirty="0">
                <a:effectLst/>
                <a:latin typeface="Avenir Next" panose="020B0503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B1820A-A393-B14E-BA6F-EF4243469A06}"/>
                </a:ext>
              </a:extLst>
            </p:cNvPr>
            <p:cNvSpPr txBox="1"/>
            <p:nvPr/>
          </p:nvSpPr>
          <p:spPr>
            <a:xfrm>
              <a:off x="1017455" y="1131271"/>
              <a:ext cx="5916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9A97"/>
                  </a:solidFill>
                </a:rPr>
                <a:t>How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bad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posture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can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affect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you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?</a:t>
              </a:r>
              <a:endParaRPr lang="en-US" sz="2000" dirty="0">
                <a:solidFill>
                  <a:srgbClr val="009A97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6F7725-B567-6246-A7FF-0784F53313ED}"/>
                </a:ext>
              </a:extLst>
            </p:cNvPr>
            <p:cNvSpPr/>
            <p:nvPr/>
          </p:nvSpPr>
          <p:spPr>
            <a:xfrm>
              <a:off x="692988" y="792199"/>
              <a:ext cx="145300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</a:endParaRPr>
            </a:p>
          </p:txBody>
        </p: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5B475264-E90C-C142-9C4C-2F8642E579A3}"/>
              </a:ext>
            </a:extLst>
          </p:cNvPr>
          <p:cNvSpPr/>
          <p:nvPr/>
        </p:nvSpPr>
        <p:spPr>
          <a:xfrm rot="16200000">
            <a:off x="2176731" y="2241888"/>
            <a:ext cx="6858001" cy="2374226"/>
          </a:xfrm>
          <a:prstGeom prst="rtTriangle">
            <a:avLst/>
          </a:prstGeom>
          <a:gradFill>
            <a:gsLst>
              <a:gs pos="56000">
                <a:schemeClr val="bg1">
                  <a:lumMod val="0"/>
                  <a:lumOff val="100000"/>
                </a:schemeClr>
              </a:gs>
              <a:gs pos="41000">
                <a:schemeClr val="bg1">
                  <a:lumMod val="62000"/>
                  <a:lumOff val="38000"/>
                  <a:alpha val="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14D94B-1767-4340-B03D-9D193BAC8655}"/>
              </a:ext>
            </a:extLst>
          </p:cNvPr>
          <p:cNvCxnSpPr>
            <a:cxnSpLocks/>
          </p:cNvCxnSpPr>
          <p:nvPr/>
        </p:nvCxnSpPr>
        <p:spPr>
          <a:xfrm flipH="1">
            <a:off x="4588020" y="0"/>
            <a:ext cx="2117580" cy="6858000"/>
          </a:xfrm>
          <a:prstGeom prst="straightConnector1">
            <a:avLst/>
          </a:prstGeom>
          <a:ln w="38100">
            <a:gradFill>
              <a:gsLst>
                <a:gs pos="22000">
                  <a:srgbClr val="14C0A1"/>
                </a:gs>
                <a:gs pos="45000">
                  <a:schemeClr val="accent5">
                    <a:lumMod val="60000"/>
                    <a:lumOff val="40000"/>
                  </a:schemeClr>
                </a:gs>
                <a:gs pos="76000">
                  <a:srgbClr val="009A97"/>
                </a:gs>
              </a:gsLst>
              <a:lin ang="5400000" scaled="1"/>
            </a:gra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BA26B62-1666-B742-9800-F0EDCE596372}"/>
              </a:ext>
            </a:extLst>
          </p:cNvPr>
          <p:cNvGrpSpPr/>
          <p:nvPr/>
        </p:nvGrpSpPr>
        <p:grpSpPr>
          <a:xfrm>
            <a:off x="6086324" y="858162"/>
            <a:ext cx="5900963" cy="3518544"/>
            <a:chOff x="5902036" y="2454899"/>
            <a:chExt cx="5900963" cy="3518544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32A1E49-236F-974F-81B0-916A3E603BA8}"/>
                </a:ext>
              </a:extLst>
            </p:cNvPr>
            <p:cNvSpPr/>
            <p:nvPr/>
          </p:nvSpPr>
          <p:spPr>
            <a:xfrm>
              <a:off x="5985764" y="4673843"/>
              <a:ext cx="1297988" cy="129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E90E44-D710-B74C-BB34-AE485FA7436E}"/>
                </a:ext>
              </a:extLst>
            </p:cNvPr>
            <p:cNvGrpSpPr/>
            <p:nvPr/>
          </p:nvGrpSpPr>
          <p:grpSpPr>
            <a:xfrm>
              <a:off x="6414655" y="3558275"/>
              <a:ext cx="5112949" cy="1299600"/>
              <a:chOff x="7408303" y="455411"/>
              <a:chExt cx="5112949" cy="1299600"/>
            </a:xfrm>
          </p:grpSpPr>
          <p:sp>
            <p:nvSpPr>
              <p:cNvPr id="67" name="Pentagon 66">
                <a:extLst>
                  <a:ext uri="{FF2B5EF4-FFF2-40B4-BE49-F238E27FC236}">
                    <a16:creationId xmlns:a16="http://schemas.microsoft.com/office/drawing/2014/main" id="{B1036A1C-D959-BC4F-8FB2-B8274B52C410}"/>
                  </a:ext>
                </a:extLst>
              </p:cNvPr>
              <p:cNvSpPr/>
              <p:nvPr/>
            </p:nvSpPr>
            <p:spPr>
              <a:xfrm>
                <a:off x="7408303" y="758674"/>
                <a:ext cx="5112949" cy="816864"/>
              </a:xfrm>
              <a:prstGeom prst="homePlate">
                <a:avLst/>
              </a:prstGeom>
              <a:gradFill>
                <a:gsLst>
                  <a:gs pos="64000">
                    <a:schemeClr val="bg1">
                      <a:alpha val="15000"/>
                      <a:lumMod val="84000"/>
                    </a:schemeClr>
                  </a:gs>
                  <a:gs pos="16000">
                    <a:schemeClr val="bg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C5AFC2C-4136-CF40-A210-C61DEAB945A2}"/>
                  </a:ext>
                </a:extLst>
              </p:cNvPr>
              <p:cNvSpPr/>
              <p:nvPr/>
            </p:nvSpPr>
            <p:spPr>
              <a:xfrm>
                <a:off x="7412383" y="455411"/>
                <a:ext cx="1298222" cy="1299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9A97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918CFFB-7EF7-CD4E-9AE5-54509ABBEA62}"/>
                </a:ext>
              </a:extLst>
            </p:cNvPr>
            <p:cNvGrpSpPr/>
            <p:nvPr/>
          </p:nvGrpSpPr>
          <p:grpSpPr>
            <a:xfrm>
              <a:off x="6839359" y="2454899"/>
              <a:ext cx="4963640" cy="1299600"/>
              <a:chOff x="7765951" y="613907"/>
              <a:chExt cx="4963640" cy="1299600"/>
            </a:xfrm>
          </p:grpSpPr>
          <p:sp>
            <p:nvSpPr>
              <p:cNvPr id="63" name="Pentagon 62">
                <a:extLst>
                  <a:ext uri="{FF2B5EF4-FFF2-40B4-BE49-F238E27FC236}">
                    <a16:creationId xmlns:a16="http://schemas.microsoft.com/office/drawing/2014/main" id="{75A49D9C-7649-6548-B56F-AE5793F9204A}"/>
                  </a:ext>
                </a:extLst>
              </p:cNvPr>
              <p:cNvSpPr/>
              <p:nvPr/>
            </p:nvSpPr>
            <p:spPr>
              <a:xfrm>
                <a:off x="7891249" y="895005"/>
                <a:ext cx="4838342" cy="817200"/>
              </a:xfrm>
              <a:prstGeom prst="homePlate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8217778-01CF-A840-A35E-07285CAAF42C}"/>
                  </a:ext>
                </a:extLst>
              </p:cNvPr>
              <p:cNvSpPr/>
              <p:nvPr/>
            </p:nvSpPr>
            <p:spPr>
              <a:xfrm>
                <a:off x="7765951" y="613907"/>
                <a:ext cx="1298222" cy="1299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9A97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91AE86-8EA6-0A48-8C73-F3E23B0F9DDE}"/>
                </a:ext>
              </a:extLst>
            </p:cNvPr>
            <p:cNvSpPr/>
            <p:nvPr/>
          </p:nvSpPr>
          <p:spPr>
            <a:xfrm>
              <a:off x="7720621" y="2925800"/>
              <a:ext cx="380209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fontAlgn="base"/>
              <a:r>
                <a:rPr lang="en-US" altLang="zh-CN" sz="1350" dirty="0">
                  <a:solidFill>
                    <a:srgbClr val="000000"/>
                  </a:solidFill>
                  <a:latin typeface="Avenir Next" panose="020B0503020202020204" pitchFamily="34" charset="0"/>
                </a:rPr>
                <a:t>o</a:t>
              </a:r>
              <a:r>
                <a:rPr lang="en-CA" sz="1350" dirty="0">
                  <a:solidFill>
                    <a:srgbClr val="000000"/>
                  </a:solidFill>
                  <a:latin typeface="Avenir Next" panose="020B0503020202020204" pitchFamily="34" charset="0"/>
                </a:rPr>
                <a:t>f adults are suffering back pain caused by bad postur</a:t>
              </a:r>
              <a:r>
                <a:rPr lang="en-US" altLang="zh-CN" sz="1350" dirty="0">
                  <a:solidFill>
                    <a:srgbClr val="000000"/>
                  </a:solidFill>
                  <a:latin typeface="Avenir Next" panose="020B0503020202020204" pitchFamily="34" charset="0"/>
                </a:rPr>
                <a:t>e</a:t>
              </a:r>
              <a:endParaRPr lang="en-CA" sz="1350" dirty="0">
                <a:solidFill>
                  <a:srgbClr val="000000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54221F-817B-1C43-84C5-6E4F771A0291}"/>
                </a:ext>
              </a:extLst>
            </p:cNvPr>
            <p:cNvSpPr/>
            <p:nvPr/>
          </p:nvSpPr>
          <p:spPr>
            <a:xfrm>
              <a:off x="7747900" y="4139936"/>
              <a:ext cx="359108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350" dirty="0">
                  <a:latin typeface="Avenir Next" panose="020B0503020202020204" pitchFamily="34" charset="0"/>
                </a:rPr>
                <a:t>o</a:t>
              </a:r>
              <a:r>
                <a:rPr lang="en-CA" sz="1350" dirty="0">
                  <a:latin typeface="Avenir Next" panose="020B0503020202020204" pitchFamily="34" charset="0"/>
                </a:rPr>
                <a:t>f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l</a:t>
              </a:r>
              <a:r>
                <a:rPr lang="en-CA" sz="1350" dirty="0">
                  <a:latin typeface="Avenir Next" panose="020B0503020202020204" pitchFamily="34" charset="0"/>
                </a:rPr>
                <a:t>ow-back pain cost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in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US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CA" sz="1350" dirty="0">
                  <a:latin typeface="Avenir Next" panose="020B0503020202020204" pitchFamily="34" charset="0"/>
                </a:rPr>
                <a:t>each year</a:t>
              </a:r>
              <a:endParaRPr lang="en-US" altLang="zh-CN" sz="1350" dirty="0">
                <a:latin typeface="Avenir Next" panose="020B0503020202020204" pitchFamily="34" charset="0"/>
              </a:endParaRPr>
            </a:p>
          </p:txBody>
        </p:sp>
        <p:sp>
          <p:nvSpPr>
            <p:cNvPr id="70" name="Pentagon 69">
              <a:extLst>
                <a:ext uri="{FF2B5EF4-FFF2-40B4-BE49-F238E27FC236}">
                  <a16:creationId xmlns:a16="http://schemas.microsoft.com/office/drawing/2014/main" id="{86671BD9-BA62-D14E-8B1F-3D2B6E03E217}"/>
                </a:ext>
              </a:extLst>
            </p:cNvPr>
            <p:cNvSpPr/>
            <p:nvPr/>
          </p:nvSpPr>
          <p:spPr>
            <a:xfrm>
              <a:off x="5902036" y="4993963"/>
              <a:ext cx="5181600" cy="816864"/>
            </a:xfrm>
            <a:prstGeom prst="homePlate">
              <a:avLst/>
            </a:prstGeom>
            <a:gradFill flip="none" rotWithShape="1">
              <a:gsLst>
                <a:gs pos="58000">
                  <a:schemeClr val="bg1">
                    <a:alpha val="15000"/>
                    <a:lumMod val="81000"/>
                  </a:schemeClr>
                </a:gs>
                <a:gs pos="16000">
                  <a:schemeClr val="bg1">
                    <a:lumMod val="91000"/>
                    <a:lumOff val="9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A8C3CB-704C-EB4F-A38A-0EACB36A018B}"/>
                </a:ext>
              </a:extLst>
            </p:cNvPr>
            <p:cNvSpPr/>
            <p:nvPr/>
          </p:nvSpPr>
          <p:spPr>
            <a:xfrm>
              <a:off x="7391698" y="5208947"/>
              <a:ext cx="3622102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350" dirty="0">
                  <a:latin typeface="Avenir Next" panose="020B0503020202020204" pitchFamily="34" charset="0"/>
                </a:rPr>
                <a:t>is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spent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on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posture-related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injuries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per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patient</a:t>
              </a:r>
              <a:endParaRPr lang="en-US" sz="1350" dirty="0">
                <a:latin typeface="Avenir Next" panose="020B0503020202020204" pitchFamily="34" charset="0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A4DC187-8A96-F843-BA58-28287114A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9170" y="3542480"/>
              <a:ext cx="3421403" cy="0"/>
            </a:xfrm>
            <a:prstGeom prst="straightConnector1">
              <a:avLst/>
            </a:prstGeom>
            <a:ln w="28575">
              <a:gradFill flip="none" rotWithShape="1">
                <a:gsLst>
                  <a:gs pos="19000">
                    <a:srgbClr val="00E3D6">
                      <a:alpha val="32000"/>
                    </a:srgbClr>
                  </a:gs>
                  <a:gs pos="56000">
                    <a:schemeClr val="accent5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1771573-1AFC-C04F-8852-CBB3B3A7580A}"/>
                </a:ext>
              </a:extLst>
            </p:cNvPr>
            <p:cNvGrpSpPr/>
            <p:nvPr/>
          </p:nvGrpSpPr>
          <p:grpSpPr>
            <a:xfrm>
              <a:off x="5982961" y="2473187"/>
              <a:ext cx="2221714" cy="3495621"/>
              <a:chOff x="6744961" y="2074604"/>
              <a:chExt cx="2221714" cy="349562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4B217F7-A1A8-E442-AC3B-E96B5D17E9F9}"/>
                  </a:ext>
                </a:extLst>
              </p:cNvPr>
              <p:cNvGrpSpPr/>
              <p:nvPr/>
            </p:nvGrpSpPr>
            <p:grpSpPr>
              <a:xfrm>
                <a:off x="7177608" y="3158893"/>
                <a:ext cx="1484666" cy="1299600"/>
                <a:chOff x="8533673" y="3747484"/>
                <a:chExt cx="1484666" cy="129960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4435228-787C-2340-99A3-AC92320199FD}"/>
                    </a:ext>
                  </a:extLst>
                </p:cNvPr>
                <p:cNvSpPr/>
                <p:nvPr/>
              </p:nvSpPr>
              <p:spPr>
                <a:xfrm>
                  <a:off x="8533673" y="3747484"/>
                  <a:ext cx="1298222" cy="1299600"/>
                </a:xfrm>
                <a:prstGeom prst="ellipse">
                  <a:avLst/>
                </a:prstGeom>
                <a:solidFill>
                  <a:srgbClr val="14C0A1">
                    <a:alpha val="7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A97"/>
                    </a:solidFill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693378D-2670-3043-BBBC-D277DEDC5304}"/>
                    </a:ext>
                  </a:extLst>
                </p:cNvPr>
                <p:cNvSpPr txBox="1"/>
                <p:nvPr/>
              </p:nvSpPr>
              <p:spPr>
                <a:xfrm>
                  <a:off x="8720117" y="4122452"/>
                  <a:ext cx="12982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chemeClr val="bg1"/>
                      </a:solidFill>
                    </a:rPr>
                    <a:t>86</a:t>
                  </a:r>
                  <a:r>
                    <a:rPr lang="en-US" altLang="zh-CN" sz="2000" dirty="0">
                      <a:solidFill>
                        <a:schemeClr val="bg1"/>
                      </a:solidFill>
                    </a:rPr>
                    <a:t>bil.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4A12A4E-F9D3-0044-95B0-B33F716C605B}"/>
                  </a:ext>
                </a:extLst>
              </p:cNvPr>
              <p:cNvGrpSpPr/>
              <p:nvPr/>
            </p:nvGrpSpPr>
            <p:grpSpPr>
              <a:xfrm>
                <a:off x="6744961" y="4270625"/>
                <a:ext cx="1298222" cy="1299600"/>
                <a:chOff x="10430663" y="3852992"/>
                <a:chExt cx="1298222" cy="1299600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B1FB9A3-B346-6846-9C10-C628AF093FFB}"/>
                    </a:ext>
                  </a:extLst>
                </p:cNvPr>
                <p:cNvSpPr/>
                <p:nvPr/>
              </p:nvSpPr>
              <p:spPr>
                <a:xfrm>
                  <a:off x="10430663" y="3852992"/>
                  <a:ext cx="1298222" cy="1299600"/>
                </a:xfrm>
                <a:prstGeom prst="ellipse">
                  <a:avLst/>
                </a:prstGeom>
                <a:solidFill>
                  <a:srgbClr val="009A97">
                    <a:alpha val="8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9A97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447F225-3FE5-4147-8D81-4734AE7B094A}"/>
                    </a:ext>
                  </a:extLst>
                </p:cNvPr>
                <p:cNvSpPr/>
                <p:nvPr/>
              </p:nvSpPr>
              <p:spPr>
                <a:xfrm>
                  <a:off x="10465398" y="4289514"/>
                  <a:ext cx="126348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chemeClr val="bg1"/>
                      </a:solidFill>
                    </a:rPr>
                    <a:t>$30,000</a:t>
                  </a:r>
                  <a:r>
                    <a:rPr lang="zh-CN" altLang="en-US" sz="2400" dirty="0">
                      <a:solidFill>
                        <a:schemeClr val="bg1"/>
                      </a:solidFill>
                    </a:rPr>
                    <a:t> 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F1AF5BF-5869-3143-B8F8-42581DD60F68}"/>
                  </a:ext>
                </a:extLst>
              </p:cNvPr>
              <p:cNvGrpSpPr/>
              <p:nvPr/>
            </p:nvGrpSpPr>
            <p:grpSpPr>
              <a:xfrm>
                <a:off x="7607455" y="2074604"/>
                <a:ext cx="1359220" cy="1299600"/>
                <a:chOff x="7113455" y="3747484"/>
                <a:chExt cx="1359220" cy="12996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BD50AE8-7FA2-634A-8F23-8A69CAEA89E0}"/>
                    </a:ext>
                  </a:extLst>
                </p:cNvPr>
                <p:cNvSpPr/>
                <p:nvPr/>
              </p:nvSpPr>
              <p:spPr>
                <a:xfrm>
                  <a:off x="7113455" y="3747484"/>
                  <a:ext cx="1298222" cy="1299600"/>
                </a:xfrm>
                <a:prstGeom prst="ellipse">
                  <a:avLst/>
                </a:prstGeom>
                <a:solidFill>
                  <a:srgbClr val="1EE2D3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9A97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CCC8D4C-E070-EC44-B008-28AFD2BB1C69}"/>
                    </a:ext>
                  </a:extLst>
                </p:cNvPr>
                <p:cNvSpPr txBox="1"/>
                <p:nvPr/>
              </p:nvSpPr>
              <p:spPr>
                <a:xfrm>
                  <a:off x="7393309" y="4094192"/>
                  <a:ext cx="10793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chemeClr val="bg1"/>
                      </a:solidFill>
                    </a:rPr>
                    <a:t>80</a:t>
                  </a:r>
                  <a:r>
                    <a:rPr lang="en-US" altLang="zh-CN" sz="2000" dirty="0">
                      <a:solidFill>
                        <a:schemeClr val="bg1"/>
                      </a:solidFill>
                    </a:rPr>
                    <a:t>%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3007E57-411E-0D45-B352-3B16F305E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396" y="4660652"/>
              <a:ext cx="3600968" cy="0"/>
            </a:xfrm>
            <a:prstGeom prst="straightConnector1">
              <a:avLst/>
            </a:prstGeom>
            <a:ln w="28575">
              <a:gradFill flip="none" rotWithShape="1">
                <a:gsLst>
                  <a:gs pos="19000">
                    <a:srgbClr val="00C2A7">
                      <a:alpha val="46000"/>
                    </a:srgbClr>
                  </a:gs>
                  <a:gs pos="80000">
                    <a:schemeClr val="accent5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3532576-FAC3-D241-933E-D954D33820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4341" y="5796725"/>
              <a:ext cx="3600968" cy="0"/>
            </a:xfrm>
            <a:prstGeom prst="straightConnector1">
              <a:avLst/>
            </a:prstGeom>
            <a:ln w="28575">
              <a:gradFill flip="none" rotWithShape="1">
                <a:gsLst>
                  <a:gs pos="19000">
                    <a:srgbClr val="009599">
                      <a:alpha val="65000"/>
                    </a:srgbClr>
                  </a:gs>
                  <a:gs pos="80000">
                    <a:schemeClr val="accent5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9A4EA47-9E73-CB48-9DE7-9603EA8FEF13}"/>
              </a:ext>
            </a:extLst>
          </p:cNvPr>
          <p:cNvSpPr/>
          <p:nvPr/>
        </p:nvSpPr>
        <p:spPr>
          <a:xfrm>
            <a:off x="0" y="2757777"/>
            <a:ext cx="2798618" cy="457293"/>
          </a:xfrm>
          <a:prstGeom prst="rect">
            <a:avLst/>
          </a:prstGeom>
          <a:gradFill>
            <a:gsLst>
              <a:gs pos="100000">
                <a:schemeClr val="bg1">
                  <a:lumMod val="84000"/>
                  <a:alpha val="10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AA4FF94-FE6B-F348-860B-22CDC04CF7F2}"/>
              </a:ext>
            </a:extLst>
          </p:cNvPr>
          <p:cNvSpPr/>
          <p:nvPr/>
        </p:nvSpPr>
        <p:spPr>
          <a:xfrm>
            <a:off x="429491" y="2755077"/>
            <a:ext cx="6096000" cy="22929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Main</a:t>
            </a:r>
            <a:r>
              <a:rPr lang="zh-CN" altLang="en-US" b="1" dirty="0"/>
              <a:t> </a:t>
            </a:r>
            <a:r>
              <a:rPr lang="en-US" altLang="zh-CN" b="1" dirty="0"/>
              <a:t>Health</a:t>
            </a:r>
            <a:r>
              <a:rPr lang="zh-CN" altLang="en-US" b="1" dirty="0"/>
              <a:t> </a:t>
            </a:r>
            <a:r>
              <a:rPr lang="en-US" altLang="zh-CN" b="1" dirty="0"/>
              <a:t>Effects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venir Next" panose="020B0503020202020204" pitchFamily="34" charset="0"/>
              </a:rPr>
              <a:t>Back,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Neck,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and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Shoulder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Pain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endParaRPr lang="en-US" altLang="zh-CN" sz="1600" dirty="0">
              <a:latin typeface="Avenir N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venir Next" panose="020B0503020202020204" pitchFamily="34" charset="0"/>
              </a:rPr>
              <a:t>Poor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Circulation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endParaRPr lang="en-US" altLang="zh-CN" sz="1600" dirty="0">
              <a:latin typeface="Avenir N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Avenir Next" panose="020B0503020202020204" pitchFamily="34" charset="0"/>
              </a:rPr>
              <a:t>Increased Stress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endParaRPr lang="en-US" altLang="zh-CN" sz="1600" dirty="0">
              <a:latin typeface="Avenir N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venir Next" panose="020B0503020202020204" pitchFamily="34" charset="0"/>
              </a:rPr>
              <a:t>Fatigue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and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Low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productivity</a:t>
            </a:r>
          </a:p>
          <a:p>
            <a:endParaRPr lang="en-US" sz="20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30F3D-D3FD-B243-B6D2-FB8C4F217263}"/>
              </a:ext>
            </a:extLst>
          </p:cNvPr>
          <p:cNvGrpSpPr>
            <a:grpSpLocks noChangeAspect="1"/>
          </p:cNvGrpSpPr>
          <p:nvPr/>
        </p:nvGrpSpPr>
        <p:grpSpPr>
          <a:xfrm>
            <a:off x="5682580" y="4617215"/>
            <a:ext cx="4312223" cy="1343260"/>
            <a:chOff x="9293686" y="4455885"/>
            <a:chExt cx="6385879" cy="194271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0B9354-079C-6C46-9418-C504512A9EE7}"/>
                </a:ext>
              </a:extLst>
            </p:cNvPr>
            <p:cNvGrpSpPr/>
            <p:nvPr/>
          </p:nvGrpSpPr>
          <p:grpSpPr>
            <a:xfrm>
              <a:off x="9293686" y="4509683"/>
              <a:ext cx="1888913" cy="1888913"/>
              <a:chOff x="9372558" y="4509682"/>
              <a:chExt cx="1888913" cy="1888913"/>
            </a:xfrm>
          </p:grpSpPr>
          <p:sp>
            <p:nvSpPr>
              <p:cNvPr id="60" name="Block Arc 59">
                <a:extLst>
                  <a:ext uri="{FF2B5EF4-FFF2-40B4-BE49-F238E27FC236}">
                    <a16:creationId xmlns:a16="http://schemas.microsoft.com/office/drawing/2014/main" id="{4E5905A0-E702-C44F-B45F-17C2590C0051}"/>
                  </a:ext>
                </a:extLst>
              </p:cNvPr>
              <p:cNvSpPr/>
              <p:nvPr/>
            </p:nvSpPr>
            <p:spPr>
              <a:xfrm>
                <a:off x="9374904" y="4509682"/>
                <a:ext cx="1884219" cy="1888913"/>
              </a:xfrm>
              <a:prstGeom prst="blockArc">
                <a:avLst>
                  <a:gd name="adj1" fmla="val 6322574"/>
                  <a:gd name="adj2" fmla="val 21498922"/>
                  <a:gd name="adj3" fmla="val 16652"/>
                </a:avLst>
              </a:prstGeom>
              <a:solidFill>
                <a:srgbClr val="64E3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Block Arc 60">
                <a:extLst>
                  <a:ext uri="{FF2B5EF4-FFF2-40B4-BE49-F238E27FC236}">
                    <a16:creationId xmlns:a16="http://schemas.microsoft.com/office/drawing/2014/main" id="{0A9DA7E6-44F4-7449-957C-400EF8BD20F7}"/>
                  </a:ext>
                </a:extLst>
              </p:cNvPr>
              <p:cNvSpPr/>
              <p:nvPr/>
            </p:nvSpPr>
            <p:spPr>
              <a:xfrm rot="15240899">
                <a:off x="9374905" y="4509683"/>
                <a:ext cx="1884219" cy="1888913"/>
              </a:xfrm>
              <a:prstGeom prst="blockArc">
                <a:avLst>
                  <a:gd name="adj1" fmla="val 6156652"/>
                  <a:gd name="adj2" fmla="val 12753887"/>
                  <a:gd name="adj3" fmla="val 16382"/>
                </a:avLst>
              </a:prstGeom>
              <a:solidFill>
                <a:srgbClr val="1FAD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0AE28F-3362-774E-A9AA-38F6621737EE}"/>
                </a:ext>
              </a:extLst>
            </p:cNvPr>
            <p:cNvSpPr txBox="1"/>
            <p:nvPr/>
          </p:nvSpPr>
          <p:spPr>
            <a:xfrm>
              <a:off x="11566798" y="4455885"/>
              <a:ext cx="4112767" cy="489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+mj-lt"/>
                  <a:cs typeface="Biome" panose="020B0503030204020804" pitchFamily="34" charset="0"/>
                </a:rPr>
                <a:t>67%</a:t>
              </a:r>
              <a:r>
                <a:rPr lang="zh-CN" altLang="en-US" sz="1600" dirty="0">
                  <a:latin typeface="+mj-lt"/>
                  <a:cs typeface="Biome" panose="020B0503030204020804" pitchFamily="34" charset="0"/>
                </a:rPr>
                <a:t> </a:t>
              </a:r>
              <a:r>
                <a:rPr lang="en-US" sz="1600" dirty="0">
                  <a:latin typeface="+mj-lt"/>
                  <a:cs typeface="Biome" panose="020B0503030204020804" pitchFamily="34" charset="0"/>
                </a:rPr>
                <a:t>posture-related injuries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DDB6E4-B9C2-E34A-9144-F65182FAA812}"/>
                </a:ext>
              </a:extLst>
            </p:cNvPr>
            <p:cNvSpPr txBox="1"/>
            <p:nvPr/>
          </p:nvSpPr>
          <p:spPr>
            <a:xfrm>
              <a:off x="10758235" y="5817156"/>
              <a:ext cx="4112763" cy="489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+mj-lt"/>
                  <a:cs typeface="Biome" panose="020B0503030204020804" pitchFamily="34" charset="0"/>
                </a:rPr>
                <a:t>33%</a:t>
              </a:r>
              <a:r>
                <a:rPr lang="zh-CN" altLang="en-US" sz="1600" dirty="0">
                  <a:latin typeface="+mj-lt"/>
                  <a:cs typeface="Biome" panose="020B0503030204020804" pitchFamily="34" charset="0"/>
                </a:rPr>
                <a:t> </a:t>
              </a:r>
              <a:r>
                <a:rPr lang="en-US" sz="1600" dirty="0">
                  <a:latin typeface="+mj-lt"/>
                  <a:cs typeface="Biome" panose="020B0503030204020804" pitchFamily="34" charset="0"/>
                </a:rPr>
                <a:t>Other work injures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7AC59F7-848E-0F4D-BBB9-4589E04AA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800" y="4784913"/>
              <a:ext cx="258428" cy="149786"/>
            </a:xfrm>
            <a:prstGeom prst="line">
              <a:avLst/>
            </a:prstGeom>
            <a:ln w="19050">
              <a:solidFill>
                <a:srgbClr val="64E3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795FD2-8E80-6144-8CBB-6EB740C38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1119" y="4784913"/>
              <a:ext cx="721500" cy="0"/>
            </a:xfrm>
            <a:prstGeom prst="line">
              <a:avLst/>
            </a:prstGeom>
            <a:ln w="19050">
              <a:solidFill>
                <a:srgbClr val="64E3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6272981-9795-9340-8462-38E3389CB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972800" y="6037152"/>
              <a:ext cx="759110" cy="0"/>
            </a:xfrm>
            <a:prstGeom prst="line">
              <a:avLst/>
            </a:prstGeom>
            <a:ln w="19050">
              <a:solidFill>
                <a:srgbClr val="1FAD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57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81A48A6-FCE8-B94B-911F-4E3137CF3064}"/>
              </a:ext>
            </a:extLst>
          </p:cNvPr>
          <p:cNvSpPr/>
          <p:nvPr/>
        </p:nvSpPr>
        <p:spPr>
          <a:xfrm>
            <a:off x="0" y="4172527"/>
            <a:ext cx="12178145" cy="1371600"/>
          </a:xfrm>
          <a:prstGeom prst="rect">
            <a:avLst/>
          </a:prstGeom>
          <a:gradFill>
            <a:gsLst>
              <a:gs pos="64000">
                <a:schemeClr val="bg1">
                  <a:alpha val="15000"/>
                  <a:lumMod val="84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41F3-522D-B04F-BBC1-466F58779216}"/>
              </a:ext>
            </a:extLst>
          </p:cNvPr>
          <p:cNvSpPr/>
          <p:nvPr/>
        </p:nvSpPr>
        <p:spPr>
          <a:xfrm rot="10800000">
            <a:off x="13853" y="4129662"/>
            <a:ext cx="12178145" cy="1421477"/>
          </a:xfrm>
          <a:prstGeom prst="rect">
            <a:avLst/>
          </a:prstGeom>
          <a:gradFill>
            <a:gsLst>
              <a:gs pos="64000">
                <a:schemeClr val="bg1">
                  <a:alpha val="15000"/>
                  <a:lumMod val="84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24290-5A8A-DA46-9360-CB379F5E2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" r="3971"/>
          <a:stretch/>
        </p:blipFill>
        <p:spPr>
          <a:xfrm>
            <a:off x="4094823" y="2291079"/>
            <a:ext cx="3236440" cy="324673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3395AF-8B7E-4643-A754-CC8540A24A39}"/>
              </a:ext>
            </a:extLst>
          </p:cNvPr>
          <p:cNvGrpSpPr/>
          <p:nvPr/>
        </p:nvGrpSpPr>
        <p:grpSpPr>
          <a:xfrm>
            <a:off x="624305" y="685567"/>
            <a:ext cx="9364821" cy="800219"/>
            <a:chOff x="692989" y="745016"/>
            <a:chExt cx="7091954" cy="8002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AAB93F-A97C-1743-B915-951C2E76E7CB}"/>
                </a:ext>
              </a:extLst>
            </p:cNvPr>
            <p:cNvSpPr/>
            <p:nvPr/>
          </p:nvSpPr>
          <p:spPr>
            <a:xfrm>
              <a:off x="881059" y="745016"/>
              <a:ext cx="69038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CURRENT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SOLUTIONS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FOR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POSTURE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CORRECTION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 </a:t>
              </a:r>
              <a:endParaRPr lang="en-CA" sz="2800" dirty="0">
                <a:effectLst/>
                <a:latin typeface="Avenir Next" panose="020B0503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9B099C-635A-7448-B60B-582F0E8E01DC}"/>
                </a:ext>
              </a:extLst>
            </p:cNvPr>
            <p:cNvSpPr txBox="1"/>
            <p:nvPr/>
          </p:nvSpPr>
          <p:spPr>
            <a:xfrm>
              <a:off x="881059" y="1145125"/>
              <a:ext cx="6620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9A97"/>
                  </a:solidFill>
                </a:rPr>
                <a:t>The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current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products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are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still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not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effective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to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fully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solve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posture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problems</a:t>
              </a:r>
              <a:endParaRPr lang="en-US" sz="2000" dirty="0">
                <a:solidFill>
                  <a:srgbClr val="009A97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D396E7-B4A0-8848-A781-86EF8BA738F5}"/>
                </a:ext>
              </a:extLst>
            </p:cNvPr>
            <p:cNvSpPr/>
            <p:nvPr/>
          </p:nvSpPr>
          <p:spPr>
            <a:xfrm>
              <a:off x="692989" y="792199"/>
              <a:ext cx="93784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0A3BE16-FB88-B947-ADEE-F8D0BB7E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2161"/>
            <a:ext cx="3228111" cy="32281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84D77E-D40F-984E-AEE0-43F6AE8AE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5" r="5228"/>
          <a:stretch/>
        </p:blipFill>
        <p:spPr>
          <a:xfrm>
            <a:off x="8285019" y="2274453"/>
            <a:ext cx="3241964" cy="32685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DA6467-574B-EB41-A5EE-7500891F6EBA}"/>
              </a:ext>
            </a:extLst>
          </p:cNvPr>
          <p:cNvSpPr/>
          <p:nvPr/>
        </p:nvSpPr>
        <p:spPr>
          <a:xfrm>
            <a:off x="4585851" y="5072179"/>
            <a:ext cx="3729473" cy="478961"/>
          </a:xfrm>
          <a:prstGeom prst="rect">
            <a:avLst/>
          </a:prstGeom>
          <a:gradFill>
            <a:gsLst>
              <a:gs pos="64000">
                <a:schemeClr val="bg1">
                  <a:alpha val="15000"/>
                  <a:lumMod val="84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DB9852-B86B-BF4C-9A79-EA97D6FE6025}"/>
              </a:ext>
            </a:extLst>
          </p:cNvPr>
          <p:cNvSpPr/>
          <p:nvPr/>
        </p:nvSpPr>
        <p:spPr>
          <a:xfrm>
            <a:off x="8853058" y="5101503"/>
            <a:ext cx="3337200" cy="475875"/>
          </a:xfrm>
          <a:prstGeom prst="rect">
            <a:avLst/>
          </a:prstGeom>
          <a:gradFill>
            <a:gsLst>
              <a:gs pos="64000">
                <a:schemeClr val="bg1">
                  <a:alpha val="15000"/>
                  <a:lumMod val="84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587157-97E4-CC4F-934C-F62BF8A25246}"/>
              </a:ext>
            </a:extLst>
          </p:cNvPr>
          <p:cNvSpPr/>
          <p:nvPr/>
        </p:nvSpPr>
        <p:spPr>
          <a:xfrm>
            <a:off x="489494" y="5101504"/>
            <a:ext cx="3625306" cy="459249"/>
          </a:xfrm>
          <a:prstGeom prst="rect">
            <a:avLst/>
          </a:prstGeom>
          <a:gradFill>
            <a:gsLst>
              <a:gs pos="64000">
                <a:schemeClr val="bg1">
                  <a:alpha val="15000"/>
                  <a:lumMod val="84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373A53-D119-504B-9093-87CE35C3E494}"/>
              </a:ext>
            </a:extLst>
          </p:cNvPr>
          <p:cNvSpPr/>
          <p:nvPr/>
        </p:nvSpPr>
        <p:spPr>
          <a:xfrm>
            <a:off x="480284" y="5101504"/>
            <a:ext cx="3634516" cy="457293"/>
          </a:xfrm>
          <a:prstGeom prst="rect">
            <a:avLst/>
          </a:prstGeom>
          <a:gradFill>
            <a:gsLst>
              <a:gs pos="100000">
                <a:schemeClr val="bg1">
                  <a:lumMod val="84000"/>
                  <a:alpha val="10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403BC3-8238-0646-BC98-A3C463B81EB7}"/>
              </a:ext>
            </a:extLst>
          </p:cNvPr>
          <p:cNvSpPr/>
          <p:nvPr/>
        </p:nvSpPr>
        <p:spPr>
          <a:xfrm>
            <a:off x="443346" y="5157752"/>
            <a:ext cx="1472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Posture</a:t>
            </a:r>
            <a:r>
              <a:rPr lang="zh-CN" altLang="en-US" dirty="0"/>
              <a:t> </a:t>
            </a:r>
            <a:r>
              <a:rPr lang="en-US" altLang="zh-CN" dirty="0"/>
              <a:t>brace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F08741-FC20-E743-B9AC-FE10FEC0B3C4}"/>
              </a:ext>
            </a:extLst>
          </p:cNvPr>
          <p:cNvSpPr/>
          <p:nvPr/>
        </p:nvSpPr>
        <p:spPr>
          <a:xfrm>
            <a:off x="4585446" y="5080880"/>
            <a:ext cx="3729879" cy="470739"/>
          </a:xfrm>
          <a:prstGeom prst="rect">
            <a:avLst/>
          </a:prstGeom>
          <a:gradFill>
            <a:gsLst>
              <a:gs pos="64000">
                <a:schemeClr val="bg1">
                  <a:lumMod val="84000"/>
                  <a:alpha val="10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0A11C5-226F-3C41-8EC3-00952A643E11}"/>
              </a:ext>
            </a:extLst>
          </p:cNvPr>
          <p:cNvSpPr/>
          <p:nvPr/>
        </p:nvSpPr>
        <p:spPr>
          <a:xfrm>
            <a:off x="4569539" y="5130860"/>
            <a:ext cx="216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</a:t>
            </a:r>
            <a:r>
              <a:rPr lang="en-CA" dirty="0"/>
              <a:t>rgonomics furniture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B1A84C-D74D-3F44-8C16-425EA7BF63AB}"/>
              </a:ext>
            </a:extLst>
          </p:cNvPr>
          <p:cNvSpPr/>
          <p:nvPr/>
        </p:nvSpPr>
        <p:spPr>
          <a:xfrm>
            <a:off x="8854800" y="5101504"/>
            <a:ext cx="3337200" cy="457294"/>
          </a:xfrm>
          <a:prstGeom prst="rect">
            <a:avLst/>
          </a:prstGeom>
          <a:gradFill>
            <a:gsLst>
              <a:gs pos="64000">
                <a:schemeClr val="bg1">
                  <a:lumMod val="84000"/>
                  <a:alpha val="10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A635B1-E283-9A4B-A5C4-FE7E8D6F8726}"/>
              </a:ext>
            </a:extLst>
          </p:cNvPr>
          <p:cNvSpPr/>
          <p:nvPr/>
        </p:nvSpPr>
        <p:spPr>
          <a:xfrm>
            <a:off x="8794721" y="5117821"/>
            <a:ext cx="2837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</a:t>
            </a:r>
            <a:r>
              <a:rPr lang="en-CA" dirty="0"/>
              <a:t>uscle </a:t>
            </a:r>
            <a:r>
              <a:rPr lang="en-US" altLang="zh-CN" dirty="0"/>
              <a:t>c</a:t>
            </a:r>
            <a:r>
              <a:rPr lang="en-CA" dirty="0"/>
              <a:t>ontraction </a:t>
            </a:r>
            <a:r>
              <a:rPr lang="en-US" altLang="zh-CN" dirty="0"/>
              <a:t>d</a:t>
            </a:r>
            <a:r>
              <a:rPr lang="en-CA" dirty="0"/>
              <a:t>etector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2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sitting, remote, dark&#10;&#10;Description automatically generated">
            <a:extLst>
              <a:ext uri="{FF2B5EF4-FFF2-40B4-BE49-F238E27FC236}">
                <a16:creationId xmlns:a16="http://schemas.microsoft.com/office/drawing/2014/main" id="{314A242F-D989-1B40-9CCA-534381162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r="26760"/>
          <a:stretch/>
        </p:blipFill>
        <p:spPr>
          <a:xfrm>
            <a:off x="0" y="2739875"/>
            <a:ext cx="5842861" cy="4118125"/>
          </a:xfrm>
          <a:prstGeom prst="rect">
            <a:avLst/>
          </a:prstGeom>
        </p:spPr>
      </p:pic>
      <p:pic>
        <p:nvPicPr>
          <p:cNvPr id="7" name="Picture 6" descr="A picture containing object, dark, looking, front&#10;&#10;Description automatically generated">
            <a:extLst>
              <a:ext uri="{FF2B5EF4-FFF2-40B4-BE49-F238E27FC236}">
                <a16:creationId xmlns:a16="http://schemas.microsoft.com/office/drawing/2014/main" id="{99F8CE4A-E59C-9846-B626-9C0FE7495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7" t="343" r="26132" b="-343"/>
          <a:stretch/>
        </p:blipFill>
        <p:spPr>
          <a:xfrm>
            <a:off x="2530803" y="0"/>
            <a:ext cx="3208819" cy="2843847"/>
          </a:xfrm>
          <a:prstGeom prst="rect">
            <a:avLst/>
          </a:prstGeom>
        </p:spPr>
      </p:pic>
      <p:pic>
        <p:nvPicPr>
          <p:cNvPr id="9" name="Picture 8" descr="A picture containing sitting, dark, table, remote&#10;&#10;Description automatically generated">
            <a:extLst>
              <a:ext uri="{FF2B5EF4-FFF2-40B4-BE49-F238E27FC236}">
                <a16:creationId xmlns:a16="http://schemas.microsoft.com/office/drawing/2014/main" id="{26A5D1E1-C7B5-B342-9A94-12FF29803E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1" t="-533" r="21593" b="533"/>
          <a:stretch/>
        </p:blipFill>
        <p:spPr>
          <a:xfrm>
            <a:off x="-1005518" y="232872"/>
            <a:ext cx="3973307" cy="25254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1FCE2B-231D-924D-B850-2E03DF415FD3}"/>
              </a:ext>
            </a:extLst>
          </p:cNvPr>
          <p:cNvSpPr/>
          <p:nvPr/>
        </p:nvSpPr>
        <p:spPr>
          <a:xfrm>
            <a:off x="0" y="3224463"/>
            <a:ext cx="6128084" cy="144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5BFA846D-BD39-DC4C-A375-1AFF94A773FE}"/>
              </a:ext>
            </a:extLst>
          </p:cNvPr>
          <p:cNvSpPr/>
          <p:nvPr/>
        </p:nvSpPr>
        <p:spPr>
          <a:xfrm rot="5400000">
            <a:off x="6594304" y="2437011"/>
            <a:ext cx="1033672" cy="437322"/>
          </a:xfrm>
          <a:prstGeom prst="triangle">
            <a:avLst/>
          </a:prstGeom>
          <a:solidFill>
            <a:srgbClr val="00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371215-C999-B243-BAD1-11461461B9D6}"/>
              </a:ext>
            </a:extLst>
          </p:cNvPr>
          <p:cNvSpPr txBox="1">
            <a:spLocks noChangeAspect="1"/>
          </p:cNvSpPr>
          <p:nvPr/>
        </p:nvSpPr>
        <p:spPr>
          <a:xfrm>
            <a:off x="7504778" y="1889921"/>
            <a:ext cx="2628000" cy="14672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Sit-Up!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894E18-5240-B14E-8099-06690D4F8A92}"/>
              </a:ext>
            </a:extLst>
          </p:cNvPr>
          <p:cNvSpPr txBox="1"/>
          <p:nvPr/>
        </p:nvSpPr>
        <p:spPr>
          <a:xfrm>
            <a:off x="6948734" y="3264154"/>
            <a:ext cx="405739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2800" dirty="0">
                <a:latin typeface="Avenir Next" panose="020B0503020202020204" pitchFamily="34" charset="0"/>
                <a:cs typeface="Biome" panose="020B0503030204020804" pitchFamily="34" charset="0"/>
              </a:rPr>
              <a:t>T</a:t>
            </a:r>
            <a:r>
              <a:rPr lang="en-CA" sz="2800" dirty="0">
                <a:latin typeface="Avenir Next" panose="020B0503020202020204" pitchFamily="34" charset="0"/>
                <a:cs typeface="Biome" panose="020B0503030204020804" pitchFamily="34" charset="0"/>
              </a:rPr>
              <a:t>he personalized </a:t>
            </a:r>
          </a:p>
          <a:p>
            <a:pPr algn="r">
              <a:spcAft>
                <a:spcPts val="600"/>
              </a:spcAft>
            </a:pPr>
            <a:r>
              <a:rPr lang="en-CA" sz="2800" dirty="0">
                <a:latin typeface="Avenir Next" panose="020B0503020202020204" pitchFamily="34" charset="0"/>
                <a:cs typeface="Biome" panose="020B0503030204020804" pitchFamily="34" charset="0"/>
              </a:rPr>
              <a:t>AI posture practitioner</a:t>
            </a:r>
            <a:endParaRPr lang="en-US" sz="2800" dirty="0">
              <a:latin typeface="Avenir Next" panose="020B0503020202020204" pitchFamily="34" charset="0"/>
              <a:cs typeface="Biome" panose="020B05030302040208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64DFA4B-55BA-AE4D-9791-C49ECCC9562D}"/>
              </a:ext>
            </a:extLst>
          </p:cNvPr>
          <p:cNvCxnSpPr>
            <a:cxnSpLocks/>
          </p:cNvCxnSpPr>
          <p:nvPr/>
        </p:nvCxnSpPr>
        <p:spPr>
          <a:xfrm>
            <a:off x="7069217" y="4357263"/>
            <a:ext cx="5122783" cy="0"/>
          </a:xfrm>
          <a:prstGeom prst="straightConnector1">
            <a:avLst/>
          </a:prstGeom>
          <a:ln w="28575">
            <a:gradFill>
              <a:gsLst>
                <a:gs pos="44000">
                  <a:srgbClr val="14C0A1"/>
                </a:gs>
                <a:gs pos="87000">
                  <a:schemeClr val="accent5">
                    <a:lumMod val="60000"/>
                    <a:lumOff val="40000"/>
                  </a:schemeClr>
                </a:gs>
                <a:gs pos="68000">
                  <a:srgbClr val="2FF1D0"/>
                </a:gs>
              </a:gsLst>
              <a:lin ang="78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13F705-6A19-8745-916F-68B16F187AFF}"/>
              </a:ext>
            </a:extLst>
          </p:cNvPr>
          <p:cNvCxnSpPr>
            <a:cxnSpLocks/>
          </p:cNvCxnSpPr>
          <p:nvPr/>
        </p:nvCxnSpPr>
        <p:spPr>
          <a:xfrm flipH="1">
            <a:off x="5951621" y="6607482"/>
            <a:ext cx="4249655" cy="0"/>
          </a:xfrm>
          <a:prstGeom prst="straightConnector1">
            <a:avLst/>
          </a:prstGeom>
          <a:ln w="22225">
            <a:gradFill>
              <a:gsLst>
                <a:gs pos="2000">
                  <a:schemeClr val="bg1"/>
                </a:gs>
                <a:gs pos="26000">
                  <a:srgbClr val="27A7A5"/>
                </a:gs>
                <a:gs pos="34000">
                  <a:srgbClr val="14C0A1"/>
                </a:gs>
                <a:gs pos="64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B583D06B-2A1F-3649-BF18-A8AF653636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165867" y="5832600"/>
            <a:ext cx="2026133" cy="1139700"/>
          </a:xfrm>
          <a:prstGeom prst="rect">
            <a:avLst/>
          </a:prstGeom>
          <a:noFill/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FEE043-18B2-0043-86A3-A435614D3D8E}"/>
              </a:ext>
            </a:extLst>
          </p:cNvPr>
          <p:cNvCxnSpPr>
            <a:cxnSpLocks/>
          </p:cNvCxnSpPr>
          <p:nvPr/>
        </p:nvCxnSpPr>
        <p:spPr>
          <a:xfrm flipH="1">
            <a:off x="0" y="3256548"/>
            <a:ext cx="6120000" cy="0"/>
          </a:xfrm>
          <a:prstGeom prst="straightConnector1">
            <a:avLst/>
          </a:prstGeom>
          <a:ln w="38100">
            <a:gradFill>
              <a:gsLst>
                <a:gs pos="7000">
                  <a:srgbClr val="AFFFE4"/>
                </a:gs>
                <a:gs pos="28000">
                  <a:srgbClr val="14C0A1"/>
                </a:gs>
                <a:gs pos="62000">
                  <a:schemeClr val="accent5">
                    <a:lumMod val="60000"/>
                    <a:lumOff val="40000"/>
                  </a:schemeClr>
                </a:gs>
                <a:gs pos="87000">
                  <a:srgbClr val="009A97"/>
                </a:gs>
              </a:gsLst>
              <a:lin ang="6000000" scaled="0"/>
            </a:gra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881FFB21-6C80-314E-8969-6317DD407B02}"/>
              </a:ext>
            </a:extLst>
          </p:cNvPr>
          <p:cNvSpPr/>
          <p:nvPr/>
        </p:nvSpPr>
        <p:spPr>
          <a:xfrm>
            <a:off x="1475873" y="3416969"/>
            <a:ext cx="4363453" cy="3441031"/>
          </a:xfrm>
          <a:prstGeom prst="rect">
            <a:avLst/>
          </a:prstGeom>
          <a:gradFill flip="none" rotWithShape="1">
            <a:gsLst>
              <a:gs pos="60000">
                <a:schemeClr val="bg1">
                  <a:lumMod val="84000"/>
                  <a:alpha val="0"/>
                </a:schemeClr>
              </a:gs>
              <a:gs pos="9000">
                <a:schemeClr val="bg1"/>
              </a:gs>
              <a:gs pos="41000">
                <a:schemeClr val="bg1">
                  <a:alpha val="39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251B5B-A15C-A54A-907D-9CA7F08CFD99}"/>
              </a:ext>
            </a:extLst>
          </p:cNvPr>
          <p:cNvCxnSpPr>
            <a:cxnSpLocks/>
          </p:cNvCxnSpPr>
          <p:nvPr/>
        </p:nvCxnSpPr>
        <p:spPr>
          <a:xfrm flipH="1">
            <a:off x="5791202" y="0"/>
            <a:ext cx="866272" cy="6858000"/>
          </a:xfrm>
          <a:prstGeom prst="straightConnector1">
            <a:avLst/>
          </a:prstGeom>
          <a:ln w="38100">
            <a:gradFill>
              <a:gsLst>
                <a:gs pos="22000">
                  <a:srgbClr val="14C0A1"/>
                </a:gs>
                <a:gs pos="45000">
                  <a:schemeClr val="accent5">
                    <a:lumMod val="60000"/>
                    <a:lumOff val="40000"/>
                  </a:schemeClr>
                </a:gs>
                <a:gs pos="76000">
                  <a:srgbClr val="009A97"/>
                </a:gs>
              </a:gsLst>
              <a:lin ang="5400000" scaled="1"/>
            </a:gra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A12F7E7-3F3D-4841-AE21-013B7A1E80EA}"/>
              </a:ext>
            </a:extLst>
          </p:cNvPr>
          <p:cNvSpPr/>
          <p:nvPr/>
        </p:nvSpPr>
        <p:spPr>
          <a:xfrm rot="5834845">
            <a:off x="2677515" y="3391485"/>
            <a:ext cx="6919335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A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3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5679A083-02FF-C24F-9ECA-284378BA69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165867" y="5832600"/>
            <a:ext cx="2026133" cy="1139700"/>
          </a:xfrm>
          <a:prstGeom prst="rect">
            <a:avLst/>
          </a:prstGeom>
          <a:noFill/>
        </p:spPr>
      </p:pic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333A9F6-99D4-404F-A401-65F72417C104}"/>
              </a:ext>
            </a:extLst>
          </p:cNvPr>
          <p:cNvCxnSpPr>
            <a:cxnSpLocks/>
          </p:cNvCxnSpPr>
          <p:nvPr/>
        </p:nvCxnSpPr>
        <p:spPr>
          <a:xfrm flipH="1">
            <a:off x="0" y="6607482"/>
            <a:ext cx="10201274" cy="0"/>
          </a:xfrm>
          <a:prstGeom prst="straightConnector1">
            <a:avLst/>
          </a:prstGeom>
          <a:ln w="22225">
            <a:gradFill>
              <a:gsLst>
                <a:gs pos="14000">
                  <a:srgbClr val="27A7A5"/>
                </a:gs>
                <a:gs pos="34000">
                  <a:srgbClr val="14C0A1"/>
                </a:gs>
                <a:gs pos="64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64DB8-5AE2-F34F-BDFB-2454593DB80B}"/>
              </a:ext>
            </a:extLst>
          </p:cNvPr>
          <p:cNvGrpSpPr/>
          <p:nvPr/>
        </p:nvGrpSpPr>
        <p:grpSpPr>
          <a:xfrm>
            <a:off x="2148585" y="1745675"/>
            <a:ext cx="8447826" cy="4265745"/>
            <a:chOff x="2103429" y="1745675"/>
            <a:chExt cx="8447826" cy="426574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5D121A5-3E90-7F41-9FA8-460B3BB4BE7F}"/>
                </a:ext>
              </a:extLst>
            </p:cNvPr>
            <p:cNvSpPr/>
            <p:nvPr/>
          </p:nvSpPr>
          <p:spPr>
            <a:xfrm>
              <a:off x="3646785" y="1745675"/>
              <a:ext cx="1534814" cy="484908"/>
            </a:xfrm>
            <a:prstGeom prst="rect">
              <a:avLst/>
            </a:prstGeom>
            <a:gradFill>
              <a:gsLst>
                <a:gs pos="62000">
                  <a:schemeClr val="bg1">
                    <a:lumMod val="84000"/>
                    <a:alpha val="33000"/>
                  </a:schemeClr>
                </a:gs>
                <a:gs pos="28000">
                  <a:schemeClr val="bg1">
                    <a:alpha val="5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ECA76F-3B60-1A47-82E6-ABE8E29E8606}"/>
                </a:ext>
              </a:extLst>
            </p:cNvPr>
            <p:cNvSpPr/>
            <p:nvPr/>
          </p:nvSpPr>
          <p:spPr>
            <a:xfrm>
              <a:off x="3078748" y="5404715"/>
              <a:ext cx="2587761" cy="512619"/>
            </a:xfrm>
            <a:prstGeom prst="rect">
              <a:avLst/>
            </a:prstGeom>
            <a:gradFill>
              <a:gsLst>
                <a:gs pos="62000">
                  <a:schemeClr val="bg1">
                    <a:lumMod val="84000"/>
                    <a:alpha val="33000"/>
                  </a:schemeClr>
                </a:gs>
                <a:gs pos="28000">
                  <a:schemeClr val="bg1">
                    <a:alpha val="5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B572C2-ADDE-DB4F-A120-C034166C5CCB}"/>
                </a:ext>
              </a:extLst>
            </p:cNvPr>
            <p:cNvSpPr/>
            <p:nvPr/>
          </p:nvSpPr>
          <p:spPr>
            <a:xfrm>
              <a:off x="7008388" y="2687781"/>
              <a:ext cx="2911467" cy="512619"/>
            </a:xfrm>
            <a:prstGeom prst="rect">
              <a:avLst/>
            </a:prstGeom>
            <a:gradFill>
              <a:gsLst>
                <a:gs pos="62000">
                  <a:schemeClr val="bg1">
                    <a:lumMod val="84000"/>
                    <a:alpha val="33000"/>
                  </a:schemeClr>
                </a:gs>
                <a:gs pos="28000">
                  <a:schemeClr val="bg1">
                    <a:alpha val="5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39DF314-AD06-D846-B119-596A4658EE78}"/>
                </a:ext>
              </a:extLst>
            </p:cNvPr>
            <p:cNvGrpSpPr/>
            <p:nvPr/>
          </p:nvGrpSpPr>
          <p:grpSpPr>
            <a:xfrm>
              <a:off x="2103429" y="1814678"/>
              <a:ext cx="8447826" cy="4196742"/>
              <a:chOff x="2434441" y="1707671"/>
              <a:chExt cx="8447826" cy="4196742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2645CF6-91E6-BD49-A2A4-57C6C60A3C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11141" y="3998687"/>
                <a:ext cx="648000" cy="648000"/>
              </a:xfrm>
              <a:prstGeom prst="ellipse">
                <a:avLst/>
              </a:prstGeom>
              <a:solidFill>
                <a:schemeClr val="bg1">
                  <a:lumMod val="9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87608073-635C-8D44-9EFB-A04EC3DD4F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26226" y="2706915"/>
                <a:ext cx="648000" cy="648000"/>
              </a:xfrm>
              <a:prstGeom prst="ellipse">
                <a:avLst/>
              </a:prstGeom>
              <a:solidFill>
                <a:schemeClr val="bg1">
                  <a:lumMod val="9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E53DD888-BCBB-8046-AE63-66F4F01B76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77027" y="3976915"/>
                <a:ext cx="648000" cy="648000"/>
              </a:xfrm>
              <a:prstGeom prst="ellipse">
                <a:avLst/>
              </a:prstGeom>
              <a:solidFill>
                <a:schemeClr val="bg1">
                  <a:lumMod val="9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FFA0F285-79AD-F04A-98CD-2B3AF77C46FE}"/>
                  </a:ext>
                </a:extLst>
              </p:cNvPr>
              <p:cNvGrpSpPr/>
              <p:nvPr/>
            </p:nvGrpSpPr>
            <p:grpSpPr>
              <a:xfrm>
                <a:off x="2434441" y="1707671"/>
                <a:ext cx="8447826" cy="4196742"/>
                <a:chOff x="753566" y="1841468"/>
                <a:chExt cx="6152933" cy="384856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750F161-4552-9F4A-BF9A-63EE168E4844}"/>
                    </a:ext>
                  </a:extLst>
                </p:cNvPr>
                <p:cNvSpPr/>
                <p:nvPr/>
              </p:nvSpPr>
              <p:spPr>
                <a:xfrm>
                  <a:off x="1900470" y="1841468"/>
                  <a:ext cx="1048817" cy="429173"/>
                </a:xfrm>
                <a:prstGeom prst="rect">
                  <a:avLst/>
                </a:prstGeom>
                <a:gradFill>
                  <a:gsLst>
                    <a:gs pos="100000">
                      <a:srgbClr val="43C9B1">
                        <a:alpha val="93000"/>
                      </a:srgbClr>
                    </a:gs>
                    <a:gs pos="31000">
                      <a:srgbClr val="27A7A5"/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A45CC0F1-FCED-6F43-ACE7-AF5B94FEDC76}"/>
                    </a:ext>
                  </a:extLst>
                </p:cNvPr>
                <p:cNvSpPr/>
                <p:nvPr/>
              </p:nvSpPr>
              <p:spPr>
                <a:xfrm>
                  <a:off x="1378990" y="5236266"/>
                  <a:ext cx="1901912" cy="453766"/>
                </a:xfrm>
                <a:prstGeom prst="rect">
                  <a:avLst/>
                </a:prstGeom>
                <a:solidFill>
                  <a:srgbClr val="43C9B1">
                    <a:alpha val="9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3E119E-7320-434A-A333-3D5F4DA0EF19}"/>
                    </a:ext>
                  </a:extLst>
                </p:cNvPr>
                <p:cNvSpPr/>
                <p:nvPr/>
              </p:nvSpPr>
              <p:spPr>
                <a:xfrm>
                  <a:off x="4135807" y="2731325"/>
                  <a:ext cx="2237232" cy="463137"/>
                </a:xfrm>
                <a:prstGeom prst="rect">
                  <a:avLst/>
                </a:prstGeom>
                <a:solidFill>
                  <a:srgbClr val="27A7A5">
                    <a:alpha val="9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310219CC-00EA-C240-93A5-9CE7AA62048E}"/>
                    </a:ext>
                  </a:extLst>
                </p:cNvPr>
                <p:cNvGrpSpPr/>
                <p:nvPr/>
              </p:nvGrpSpPr>
              <p:grpSpPr>
                <a:xfrm>
                  <a:off x="753566" y="1919657"/>
                  <a:ext cx="6152933" cy="3714578"/>
                  <a:chOff x="753566" y="1919657"/>
                  <a:chExt cx="6152933" cy="3714578"/>
                </a:xfrm>
              </p:grpSpPr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FAAB00EF-9019-DC4F-B9A6-D98C89F3FBFE}"/>
                      </a:ext>
                    </a:extLst>
                  </p:cNvPr>
                  <p:cNvGrpSpPr/>
                  <p:nvPr/>
                </p:nvGrpSpPr>
                <p:grpSpPr>
                  <a:xfrm>
                    <a:off x="1621764" y="1919657"/>
                    <a:ext cx="5284735" cy="3714578"/>
                    <a:chOff x="1070370" y="1750722"/>
                    <a:chExt cx="5213238" cy="3426591"/>
                  </a:xfrm>
                </p:grpSpPr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21060DCE-7EAD-1E41-8D05-B0923DF93A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74511" y="1750722"/>
                      <a:ext cx="843149" cy="2863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User</a:t>
                      </a:r>
                    </a:p>
                  </p:txBody>
                </p:sp>
                <p:cxnSp>
                  <p:nvCxnSpPr>
                    <p:cNvPr id="193" name="Straight Arrow Connector 192">
                      <a:extLst>
                        <a:ext uri="{FF2B5EF4-FFF2-40B4-BE49-F238E27FC236}">
                          <a16:creationId xmlns:a16="http://schemas.microsoft.com/office/drawing/2014/main" id="{DF31B1F8-FD1D-7A4F-A9F2-C4F1830B99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37774" y="4180874"/>
                      <a:ext cx="0" cy="546356"/>
                    </a:xfrm>
                    <a:prstGeom prst="straightConnector1">
                      <a:avLst/>
                    </a:prstGeom>
                    <a:ln w="19050">
                      <a:solidFill>
                        <a:srgbClr val="00C2A5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4" name="TextBox 193">
                      <a:extLst>
                        <a:ext uri="{FF2B5EF4-FFF2-40B4-BE49-F238E27FC236}">
                          <a16:creationId xmlns:a16="http://schemas.microsoft.com/office/drawing/2014/main" id="{01C9A30B-46C2-4A4E-A039-B1735B186B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0370" y="2701199"/>
                      <a:ext cx="2220685" cy="5394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Detection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by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computer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vision</a:t>
                      </a:r>
                      <a:endParaRPr lang="en-US" sz="1600" dirty="0">
                        <a:latin typeface="Avenir Next" panose="020B0503020202020204" pitchFamily="34" charset="0"/>
                      </a:endParaRPr>
                    </a:p>
                  </p:txBody>
                </p:sp>
                <p:cxnSp>
                  <p:nvCxnSpPr>
                    <p:cNvPr id="195" name="Straight Arrow Connector 194">
                      <a:extLst>
                        <a:ext uri="{FF2B5EF4-FFF2-40B4-BE49-F238E27FC236}">
                          <a16:creationId xmlns:a16="http://schemas.microsoft.com/office/drawing/2014/main" id="{B8AC00F4-A856-9141-B139-268BE96C1C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29497" y="3026733"/>
                      <a:ext cx="0" cy="548169"/>
                    </a:xfrm>
                    <a:prstGeom prst="straightConnector1">
                      <a:avLst/>
                    </a:prstGeom>
                    <a:ln w="19050">
                      <a:solidFill>
                        <a:srgbClr val="00C2A5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6" name="TextBox 195">
                      <a:extLst>
                        <a:ext uri="{FF2B5EF4-FFF2-40B4-BE49-F238E27FC236}">
                          <a16:creationId xmlns:a16="http://schemas.microsoft.com/office/drawing/2014/main" id="{82ABC89F-DF3B-7A42-A4E5-E21220A917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6392" y="3649304"/>
                      <a:ext cx="1825687" cy="4948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Posture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Assessing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Deep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Learning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Model</a:t>
                      </a:r>
                      <a:endParaRPr lang="en-US" sz="1600" dirty="0">
                        <a:latin typeface="Avenir Next" panose="020B0503020202020204" pitchFamily="34" charset="0"/>
                      </a:endParaRPr>
                    </a:p>
                  </p:txBody>
                </p:sp>
                <p:cxnSp>
                  <p:nvCxnSpPr>
                    <p:cNvPr id="197" name="Straight Arrow Connector 196">
                      <a:extLst>
                        <a:ext uri="{FF2B5EF4-FFF2-40B4-BE49-F238E27FC236}">
                          <a16:creationId xmlns:a16="http://schemas.microsoft.com/office/drawing/2014/main" id="{E4B85680-0EE2-4A48-BD20-48368C4D65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647564" y="2970944"/>
                      <a:ext cx="0" cy="585850"/>
                    </a:xfrm>
                    <a:prstGeom prst="straightConnector1">
                      <a:avLst/>
                    </a:prstGeom>
                    <a:ln w="19050">
                      <a:solidFill>
                        <a:srgbClr val="009599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EFB32517-AC21-154D-B032-8FD1C73EAE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2756" y="4890917"/>
                      <a:ext cx="2054431" cy="2863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Instant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Feedback</a:t>
                      </a:r>
                      <a:endParaRPr lang="en-US" sz="1600" dirty="0">
                        <a:solidFill>
                          <a:schemeClr val="bg1"/>
                        </a:solidFill>
                        <a:latin typeface="Avenir Next" panose="020B0503020202020204" pitchFamily="34" charset="0"/>
                      </a:endParaRPr>
                    </a:p>
                  </p:txBody>
                </p:sp>
                <p:cxnSp>
                  <p:nvCxnSpPr>
                    <p:cNvPr id="199" name="Straight Arrow Connector 198">
                      <a:extLst>
                        <a:ext uri="{FF2B5EF4-FFF2-40B4-BE49-F238E27FC236}">
                          <a16:creationId xmlns:a16="http://schemas.microsoft.com/office/drawing/2014/main" id="{9D7F1AAD-F69E-3542-A202-46C3A57326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27534" y="2127900"/>
                      <a:ext cx="0" cy="548169"/>
                    </a:xfrm>
                    <a:prstGeom prst="straightConnector1">
                      <a:avLst/>
                    </a:prstGeom>
                    <a:ln w="19050">
                      <a:solidFill>
                        <a:srgbClr val="00C2A5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" name="TextBox 199">
                      <a:extLst>
                        <a:ext uri="{FF2B5EF4-FFF2-40B4-BE49-F238E27FC236}">
                          <a16:creationId xmlns:a16="http://schemas.microsoft.com/office/drawing/2014/main" id="{D31D9171-080D-FC4B-B79E-1F878DCE04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90049" y="3665835"/>
                      <a:ext cx="1526190" cy="4948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Collect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data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and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Record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stats</a:t>
                      </a:r>
                      <a:endParaRPr lang="en-US" sz="1600" dirty="0">
                        <a:latin typeface="Avenir Next" panose="020B0503020202020204" pitchFamily="34" charset="0"/>
                      </a:endParaRPr>
                    </a:p>
                  </p:txBody>
                </p:sp>
                <p:cxnSp>
                  <p:nvCxnSpPr>
                    <p:cNvPr id="201" name="Straight Arrow Connector 200">
                      <a:extLst>
                        <a:ext uri="{FF2B5EF4-FFF2-40B4-BE49-F238E27FC236}">
                          <a16:creationId xmlns:a16="http://schemas.microsoft.com/office/drawing/2014/main" id="{419972F6-16C6-494C-9E76-94BE4A9269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02642" y="3860663"/>
                      <a:ext cx="735444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9599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2" name="TextBox 201">
                      <a:extLst>
                        <a:ext uri="{FF2B5EF4-FFF2-40B4-BE49-F238E27FC236}">
                          <a16:creationId xmlns:a16="http://schemas.microsoft.com/office/drawing/2014/main" id="{1E2703C6-04A7-F241-8B0B-1096BD4744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08097" y="2569164"/>
                      <a:ext cx="2275511" cy="2863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Long-term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Feedback</a:t>
                      </a:r>
                      <a:endParaRPr lang="en-US" sz="1600" dirty="0">
                        <a:solidFill>
                          <a:schemeClr val="bg1"/>
                        </a:solidFill>
                        <a:latin typeface="Avenir Next" panose="020B0503020202020204" pitchFamily="34" charset="0"/>
                      </a:endParaRPr>
                    </a:p>
                  </p:txBody>
                </p:sp>
              </p:grpSp>
              <p:cxnSp>
                <p:nvCxnSpPr>
                  <p:cNvPr id="189" name="Elbow Connector 188">
                    <a:extLst>
                      <a:ext uri="{FF2B5EF4-FFF2-40B4-BE49-F238E27FC236}">
                        <a16:creationId xmlns:a16="http://schemas.microsoft.com/office/drawing/2014/main" id="{2926C51D-17FD-0E40-A8B2-3DAE680D4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-649423" y="3523393"/>
                    <a:ext cx="3413804" cy="584056"/>
                  </a:xfrm>
                  <a:prstGeom prst="bentConnector3">
                    <a:avLst>
                      <a:gd name="adj1" fmla="val -243"/>
                    </a:avLst>
                  </a:prstGeom>
                  <a:ln w="19050">
                    <a:gradFill>
                      <a:gsLst>
                        <a:gs pos="46000">
                          <a:srgbClr val="43C9B1"/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Arrow Connector 189">
                    <a:extLst>
                      <a:ext uri="{FF2B5EF4-FFF2-40B4-BE49-F238E27FC236}">
                        <a16:creationId xmlns:a16="http://schemas.microsoft.com/office/drawing/2014/main" id="{9005CA92-F08B-0742-A4CD-A8B576CC99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3566" y="2114020"/>
                    <a:ext cx="1038400" cy="11966"/>
                  </a:xfrm>
                  <a:prstGeom prst="straightConnector1">
                    <a:avLst/>
                  </a:prstGeom>
                  <a:ln w="19050">
                    <a:solidFill>
                      <a:srgbClr val="00C2A5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Elbow Connector 190">
                    <a:extLst>
                      <a:ext uri="{FF2B5EF4-FFF2-40B4-BE49-F238E27FC236}">
                        <a16:creationId xmlns:a16="http://schemas.microsoft.com/office/drawing/2014/main" id="{527C5E4A-F537-3B43-A1C4-0482A87499E9}"/>
                      </a:ext>
                    </a:extLst>
                  </p:cNvPr>
                  <p:cNvCxnSpPr>
                    <a:cxnSpLocks/>
                    <a:stCxn id="186" idx="0"/>
                    <a:endCxn id="192" idx="3"/>
                  </p:cNvCxnSpPr>
                  <p:nvPr/>
                </p:nvCxnSpPr>
                <p:spPr>
                  <a:xfrm rot="16200000" flipV="1">
                    <a:off x="3843446" y="1320347"/>
                    <a:ext cx="656435" cy="2165521"/>
                  </a:xfrm>
                  <a:prstGeom prst="bentConnector2">
                    <a:avLst/>
                  </a:prstGeom>
                  <a:ln w="19050">
                    <a:gradFill>
                      <a:gsLst>
                        <a:gs pos="100000">
                          <a:srgbClr val="43C9B1"/>
                        </a:gs>
                        <a:gs pos="83000">
                          <a:srgbClr val="27A7A5"/>
                        </a:gs>
                      </a:gsLst>
                      <a:lin ang="5400000" scaled="1"/>
                    </a:gra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78" name="Graphic 177" descr="User">
                <a:extLst>
                  <a:ext uri="{FF2B5EF4-FFF2-40B4-BE49-F238E27FC236}">
                    <a16:creationId xmlns:a16="http://schemas.microsoft.com/office/drawing/2014/main" id="{1504ADF3-0552-3F4D-BD33-96679DF26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69280" y="1731817"/>
                <a:ext cx="442355" cy="442355"/>
              </a:xfrm>
              <a:prstGeom prst="rect">
                <a:avLst/>
              </a:prstGeom>
            </p:spPr>
          </p:pic>
          <p:pic>
            <p:nvPicPr>
              <p:cNvPr id="179" name="Graphic 178" descr="Web cam">
                <a:extLst>
                  <a:ext uri="{FF2B5EF4-FFF2-40B4-BE49-F238E27FC236}">
                    <a16:creationId xmlns:a16="http://schemas.microsoft.com/office/drawing/2014/main" id="{10D69BBD-6758-CD41-8E58-18ACC4F8D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00695" y="2779751"/>
                <a:ext cx="505912" cy="505912"/>
              </a:xfrm>
              <a:prstGeom prst="rect">
                <a:avLst/>
              </a:prstGeom>
            </p:spPr>
          </p:pic>
          <p:pic>
            <p:nvPicPr>
              <p:cNvPr id="180" name="Graphic 179" descr="Connected">
                <a:extLst>
                  <a:ext uri="{FF2B5EF4-FFF2-40B4-BE49-F238E27FC236}">
                    <a16:creationId xmlns:a16="http://schemas.microsoft.com/office/drawing/2014/main" id="{D42CD9F1-8AE3-C146-9826-73DEE1F28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33887" y="4052783"/>
                <a:ext cx="527489" cy="527489"/>
              </a:xfrm>
              <a:prstGeom prst="rect">
                <a:avLst/>
              </a:prstGeom>
            </p:spPr>
          </p:pic>
          <p:pic>
            <p:nvPicPr>
              <p:cNvPr id="181" name="Graphic 180" descr="Statistics">
                <a:extLst>
                  <a:ext uri="{FF2B5EF4-FFF2-40B4-BE49-F238E27FC236}">
                    <a16:creationId xmlns:a16="http://schemas.microsoft.com/office/drawing/2014/main" id="{ECD14B7D-BF16-A54F-8DA8-8BA11E85F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592057" y="4082955"/>
                <a:ext cx="484352" cy="484352"/>
              </a:xfrm>
              <a:prstGeom prst="rect">
                <a:avLst/>
              </a:prstGeom>
            </p:spPr>
          </p:pic>
          <p:pic>
            <p:nvPicPr>
              <p:cNvPr id="183" name="Graphic 182" descr="Back RTL">
                <a:extLst>
                  <a:ext uri="{FF2B5EF4-FFF2-40B4-BE49-F238E27FC236}">
                    <a16:creationId xmlns:a16="http://schemas.microsoft.com/office/drawing/2014/main" id="{1396C894-F69B-FA43-BD29-21FBC3ACF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23452" y="5450306"/>
                <a:ext cx="430091" cy="430091"/>
              </a:xfrm>
              <a:prstGeom prst="rect">
                <a:avLst/>
              </a:prstGeom>
            </p:spPr>
          </p:pic>
        </p:grpSp>
        <p:pic>
          <p:nvPicPr>
            <p:cNvPr id="9" name="Graphic 8" descr="Transfer">
              <a:extLst>
                <a:ext uri="{FF2B5EF4-FFF2-40B4-BE49-F238E27FC236}">
                  <a16:creationId xmlns:a16="http://schemas.microsoft.com/office/drawing/2014/main" id="{C7005685-DC0F-EC4B-8D3C-F5C00C5C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68837" y="2840181"/>
              <a:ext cx="344802" cy="39485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D4F78A-AFF0-CF46-9BEA-228B05A831BF}"/>
              </a:ext>
            </a:extLst>
          </p:cNvPr>
          <p:cNvGrpSpPr/>
          <p:nvPr/>
        </p:nvGrpSpPr>
        <p:grpSpPr>
          <a:xfrm>
            <a:off x="591291" y="592384"/>
            <a:ext cx="9874163" cy="955040"/>
            <a:chOff x="692989" y="792199"/>
            <a:chExt cx="7343629" cy="63964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F142B7A-E018-0044-9D8A-716C533DAF41}"/>
                </a:ext>
              </a:extLst>
            </p:cNvPr>
            <p:cNvSpPr/>
            <p:nvPr/>
          </p:nvSpPr>
          <p:spPr>
            <a:xfrm>
              <a:off x="870433" y="812001"/>
              <a:ext cx="7166185" cy="35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THE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PROCESS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OF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USE</a:t>
              </a:r>
              <a:endParaRPr lang="en-CA" sz="2800" dirty="0">
                <a:effectLst/>
                <a:latin typeface="Avenir Next" panose="020B05030202020202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EAA9E5-5084-8243-B9CF-F45F722BB9AB}"/>
                </a:ext>
              </a:extLst>
            </p:cNvPr>
            <p:cNvSpPr txBox="1"/>
            <p:nvPr/>
          </p:nvSpPr>
          <p:spPr>
            <a:xfrm>
              <a:off x="881059" y="1145125"/>
              <a:ext cx="7089366" cy="2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Sit-Up!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How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works?</a:t>
              </a:r>
              <a:endParaRPr lang="en-US" sz="2000" dirty="0">
                <a:solidFill>
                  <a:srgbClr val="009A9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41530BC-E560-664F-937B-93BAF19195AC}"/>
                </a:ext>
              </a:extLst>
            </p:cNvPr>
            <p:cNvSpPr/>
            <p:nvPr/>
          </p:nvSpPr>
          <p:spPr>
            <a:xfrm>
              <a:off x="692989" y="792199"/>
              <a:ext cx="92693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87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7F4BA978-BEC3-494A-A83C-D56AA211969D}"/>
              </a:ext>
            </a:extLst>
          </p:cNvPr>
          <p:cNvSpPr/>
          <p:nvPr/>
        </p:nvSpPr>
        <p:spPr>
          <a:xfrm flipV="1">
            <a:off x="8413844" y="3647207"/>
            <a:ext cx="3780000" cy="106452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38C325-8633-CF47-A3B5-2C24B2B2D13A}"/>
              </a:ext>
            </a:extLst>
          </p:cNvPr>
          <p:cNvSpPr/>
          <p:nvPr/>
        </p:nvSpPr>
        <p:spPr>
          <a:xfrm flipV="1">
            <a:off x="4178490" y="3659871"/>
            <a:ext cx="3816000" cy="106452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BF212E-6AD9-A440-8282-66C1AF4DA091}"/>
              </a:ext>
            </a:extLst>
          </p:cNvPr>
          <p:cNvSpPr/>
          <p:nvPr/>
        </p:nvSpPr>
        <p:spPr>
          <a:xfrm flipV="1">
            <a:off x="0" y="3657598"/>
            <a:ext cx="3780000" cy="106452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8F36F7-A0BA-DA4C-9F41-A95EC74FC0F6}"/>
              </a:ext>
            </a:extLst>
          </p:cNvPr>
          <p:cNvGrpSpPr/>
          <p:nvPr/>
        </p:nvGrpSpPr>
        <p:grpSpPr>
          <a:xfrm>
            <a:off x="591291" y="592384"/>
            <a:ext cx="9874163" cy="955040"/>
            <a:chOff x="692989" y="792199"/>
            <a:chExt cx="7343629" cy="6396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606E98-EE27-6E4F-8BBF-A2A8CCF0139B}"/>
                </a:ext>
              </a:extLst>
            </p:cNvPr>
            <p:cNvSpPr/>
            <p:nvPr/>
          </p:nvSpPr>
          <p:spPr>
            <a:xfrm>
              <a:off x="870433" y="812001"/>
              <a:ext cx="7166185" cy="35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PRODUCT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ADVANTAGE</a:t>
              </a:r>
              <a:endParaRPr lang="en-CA" sz="2800" dirty="0">
                <a:effectLst/>
                <a:latin typeface="Avenir Next" panose="020B05030202020202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14CFC-3AD5-074C-9B89-2BD5DBBCE968}"/>
                </a:ext>
              </a:extLst>
            </p:cNvPr>
            <p:cNvSpPr txBox="1"/>
            <p:nvPr/>
          </p:nvSpPr>
          <p:spPr>
            <a:xfrm>
              <a:off x="881059" y="1145125"/>
              <a:ext cx="7089366" cy="2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Sit-Up!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AI-powered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device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achieves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flexibility,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cost-effectiveness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high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accuracy</a:t>
              </a:r>
              <a:endParaRPr lang="en-US" sz="2000" dirty="0">
                <a:solidFill>
                  <a:srgbClr val="009A9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7DFFCD-F5F3-B94F-962D-CA78ADC530DA}"/>
                </a:ext>
              </a:extLst>
            </p:cNvPr>
            <p:cNvSpPr/>
            <p:nvPr/>
          </p:nvSpPr>
          <p:spPr>
            <a:xfrm>
              <a:off x="692989" y="792199"/>
              <a:ext cx="92693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B151E33-9A48-3044-B7F9-D89046622F9F}"/>
              </a:ext>
            </a:extLst>
          </p:cNvPr>
          <p:cNvSpPr txBox="1"/>
          <p:nvPr/>
        </p:nvSpPr>
        <p:spPr>
          <a:xfrm>
            <a:off x="5451022" y="3770935"/>
            <a:ext cx="1289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Robust</a:t>
            </a:r>
          </a:p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&amp;</a:t>
            </a:r>
          </a:p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Accurate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D4EA2-E259-EB4F-8FB1-344D878D87C9}"/>
              </a:ext>
            </a:extLst>
          </p:cNvPr>
          <p:cNvSpPr txBox="1"/>
          <p:nvPr/>
        </p:nvSpPr>
        <p:spPr>
          <a:xfrm>
            <a:off x="1289850" y="3753273"/>
            <a:ext cx="128995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Simple</a:t>
            </a:r>
          </a:p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&amp;</a:t>
            </a:r>
          </a:p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Flexible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62A269-5ACE-8246-8BAF-59D7D0D8027A}"/>
              </a:ext>
            </a:extLst>
          </p:cNvPr>
          <p:cNvSpPr txBox="1"/>
          <p:nvPr/>
        </p:nvSpPr>
        <p:spPr>
          <a:xfrm>
            <a:off x="9381561" y="3991205"/>
            <a:ext cx="184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Next" panose="020B0503020202020204" pitchFamily="34" charset="0"/>
              </a:rPr>
              <a:t>Cost-effective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70" name="Picture 69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1367B811-91D3-584D-AF91-F3D7436463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165867" y="5832600"/>
            <a:ext cx="2026133" cy="1139700"/>
          </a:xfrm>
          <a:prstGeom prst="rect">
            <a:avLst/>
          </a:prstGeom>
          <a:noFill/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7B8E0787-C154-8E46-A393-9496EF847FF7}"/>
              </a:ext>
            </a:extLst>
          </p:cNvPr>
          <p:cNvSpPr>
            <a:spLocks noChangeAspect="1"/>
          </p:cNvSpPr>
          <p:nvPr/>
        </p:nvSpPr>
        <p:spPr>
          <a:xfrm>
            <a:off x="1342347" y="2529861"/>
            <a:ext cx="1116000" cy="1116000"/>
          </a:xfrm>
          <a:prstGeom prst="ellipse">
            <a:avLst/>
          </a:prstGeom>
          <a:solidFill>
            <a:srgbClr val="27A7A5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A97"/>
              </a:solidFill>
            </a:endParaRPr>
          </a:p>
        </p:txBody>
      </p:sp>
      <p:pic>
        <p:nvPicPr>
          <p:cNvPr id="12" name="Graphic 11" descr="Lightbulb and gear">
            <a:extLst>
              <a:ext uri="{FF2B5EF4-FFF2-40B4-BE49-F238E27FC236}">
                <a16:creationId xmlns:a16="http://schemas.microsoft.com/office/drawing/2014/main" id="{E7089284-AB71-4AE9-A69B-93695EC3C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5191" y="2643192"/>
            <a:ext cx="864000" cy="864000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9F3ED0B7-A597-1A4C-A686-091B19D5E23C}"/>
              </a:ext>
            </a:extLst>
          </p:cNvPr>
          <p:cNvSpPr>
            <a:spLocks noChangeAspect="1"/>
          </p:cNvSpPr>
          <p:nvPr/>
        </p:nvSpPr>
        <p:spPr>
          <a:xfrm>
            <a:off x="9567998" y="2527779"/>
            <a:ext cx="1116000" cy="1117186"/>
          </a:xfrm>
          <a:prstGeom prst="ellipse">
            <a:avLst/>
          </a:prstGeom>
          <a:solidFill>
            <a:srgbClr val="1EE2D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9A97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CAB8B04-181B-B249-B82A-1600A34AAD9B}"/>
              </a:ext>
            </a:extLst>
          </p:cNvPr>
          <p:cNvSpPr>
            <a:spLocks noChangeAspect="1"/>
          </p:cNvSpPr>
          <p:nvPr/>
        </p:nvSpPr>
        <p:spPr>
          <a:xfrm>
            <a:off x="5561564" y="2524508"/>
            <a:ext cx="1116000" cy="1116000"/>
          </a:xfrm>
          <a:prstGeom prst="ellipse">
            <a:avLst/>
          </a:prstGeom>
          <a:solidFill>
            <a:srgbClr val="17C2A2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9A97"/>
              </a:solidFill>
            </a:endParaRPr>
          </a:p>
        </p:txBody>
      </p:sp>
      <p:pic>
        <p:nvPicPr>
          <p:cNvPr id="139" name="Graphic 138" descr="Target">
            <a:extLst>
              <a:ext uri="{FF2B5EF4-FFF2-40B4-BE49-F238E27FC236}">
                <a16:creationId xmlns:a16="http://schemas.microsoft.com/office/drawing/2014/main" id="{CCE3064F-1446-4698-8142-7B3FC4E41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8374" y="2645221"/>
            <a:ext cx="864000" cy="864000"/>
          </a:xfrm>
          <a:prstGeom prst="rect">
            <a:avLst/>
          </a:prstGeom>
        </p:spPr>
      </p:pic>
      <p:pic>
        <p:nvPicPr>
          <p:cNvPr id="141" name="Graphic 140" descr="Coins">
            <a:extLst>
              <a:ext uri="{FF2B5EF4-FFF2-40B4-BE49-F238E27FC236}">
                <a16:creationId xmlns:a16="http://schemas.microsoft.com/office/drawing/2014/main" id="{10BED438-5CF8-4393-BB18-44DC3DDE8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6319" y="2664942"/>
            <a:ext cx="864000" cy="864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06E849-C1BC-4A41-AE03-8939DC1146BC}"/>
              </a:ext>
            </a:extLst>
          </p:cNvPr>
          <p:cNvCxnSpPr>
            <a:cxnSpLocks/>
          </p:cNvCxnSpPr>
          <p:nvPr/>
        </p:nvCxnSpPr>
        <p:spPr>
          <a:xfrm flipH="1">
            <a:off x="0" y="6607482"/>
            <a:ext cx="10201274" cy="0"/>
          </a:xfrm>
          <a:prstGeom prst="straightConnector1">
            <a:avLst/>
          </a:prstGeom>
          <a:ln w="22225">
            <a:gradFill>
              <a:gsLst>
                <a:gs pos="14000">
                  <a:srgbClr val="27A7A5"/>
                </a:gs>
                <a:gs pos="34000">
                  <a:srgbClr val="14C0A1"/>
                </a:gs>
                <a:gs pos="64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23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2CA4A563-A7CA-194C-A4AC-9ECFEF2A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165867" y="5832600"/>
            <a:ext cx="2026133" cy="1139700"/>
          </a:xfrm>
          <a:prstGeom prst="rect">
            <a:avLst/>
          </a:prstGeom>
          <a:noFill/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90E08F7-CB30-2F40-B44D-86ECC48AAB3D}"/>
              </a:ext>
            </a:extLst>
          </p:cNvPr>
          <p:cNvGrpSpPr/>
          <p:nvPr/>
        </p:nvGrpSpPr>
        <p:grpSpPr>
          <a:xfrm>
            <a:off x="591291" y="592384"/>
            <a:ext cx="9874163" cy="955040"/>
            <a:chOff x="692989" y="792199"/>
            <a:chExt cx="7343629" cy="63964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9FC8A78-FA24-144C-9BB2-BC8681BAAA06}"/>
                </a:ext>
              </a:extLst>
            </p:cNvPr>
            <p:cNvSpPr/>
            <p:nvPr/>
          </p:nvSpPr>
          <p:spPr>
            <a:xfrm>
              <a:off x="870433" y="812001"/>
              <a:ext cx="7166185" cy="35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COUNTERING</a:t>
              </a:r>
              <a:r>
                <a:rPr lang="zh-CN" altLang="en-US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SURVEILLANCE</a:t>
              </a:r>
              <a:r>
                <a:rPr lang="zh-CN" altLang="en-US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CRISIS</a:t>
              </a:r>
              <a:endParaRPr lang="en-CA" sz="2800" dirty="0">
                <a:latin typeface="Avenir Next" panose="020B05030202020202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3C3D91D-2CB4-4A43-8508-8D40852DFC01}"/>
                </a:ext>
              </a:extLst>
            </p:cNvPr>
            <p:cNvSpPr txBox="1"/>
            <p:nvPr/>
          </p:nvSpPr>
          <p:spPr>
            <a:xfrm>
              <a:off x="881059" y="1145125"/>
              <a:ext cx="6620601" cy="2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Federal</a:t>
              </a:r>
              <a:r>
                <a:rPr lang="zh-CN" altLang="en-US" sz="2000" b="1" i="1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b="1" i="1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Learning</a:t>
              </a:r>
              <a:r>
                <a:rPr lang="zh-CN" altLang="en-US" sz="2000" b="1" i="1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ensures</a:t>
              </a:r>
              <a:r>
                <a:rPr lang="zh-CN" altLang="en-US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</a:t>
              </a:r>
              <a:r>
                <a:rPr lang="zh-CN" altLang="en-US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zh-CN" altLang="en-US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Privacy</a:t>
              </a:r>
              <a:endParaRPr lang="en-US" sz="2000" dirty="0">
                <a:solidFill>
                  <a:srgbClr val="009A9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5502C72-A36B-AF49-A7CA-5530A5363C33}"/>
                </a:ext>
              </a:extLst>
            </p:cNvPr>
            <p:cNvSpPr/>
            <p:nvPr/>
          </p:nvSpPr>
          <p:spPr>
            <a:xfrm>
              <a:off x="692989" y="792199"/>
              <a:ext cx="92693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F34AB84-DA51-AE42-BEEA-30D7298D6492}"/>
              </a:ext>
            </a:extLst>
          </p:cNvPr>
          <p:cNvCxnSpPr>
            <a:cxnSpLocks/>
          </p:cNvCxnSpPr>
          <p:nvPr/>
        </p:nvCxnSpPr>
        <p:spPr>
          <a:xfrm flipH="1">
            <a:off x="0" y="6607482"/>
            <a:ext cx="10201274" cy="0"/>
          </a:xfrm>
          <a:prstGeom prst="straightConnector1">
            <a:avLst/>
          </a:prstGeom>
          <a:ln w="22225">
            <a:gradFill>
              <a:gsLst>
                <a:gs pos="14000">
                  <a:srgbClr val="27A7A5"/>
                </a:gs>
                <a:gs pos="34000">
                  <a:srgbClr val="14C0A1"/>
                </a:gs>
                <a:gs pos="64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86ECF65-2D69-1943-AC02-96882AD3B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8550" y="1929848"/>
            <a:ext cx="6634899" cy="37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1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387</Words>
  <Application>Microsoft Macintosh PowerPoint</Application>
  <PresentationFormat>Widescreen</PresentationFormat>
  <Paragraphs>94</Paragraphs>
  <Slides>14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Avenir Next</vt:lpstr>
      <vt:lpstr>Biome</vt:lpstr>
      <vt:lpstr>Calibri</vt:lpstr>
      <vt:lpstr>Calibri Light</vt:lpstr>
      <vt:lpstr>Consolas</vt:lpstr>
      <vt:lpstr>Courier New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 Zhang</dc:creator>
  <cp:lastModifiedBy>Helen Zhang</cp:lastModifiedBy>
  <cp:revision>49</cp:revision>
  <dcterms:created xsi:type="dcterms:W3CDTF">2020-08-07T06:23:45Z</dcterms:created>
  <dcterms:modified xsi:type="dcterms:W3CDTF">2020-08-07T18:46:09Z</dcterms:modified>
</cp:coreProperties>
</file>